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embeddedFontLst>
    <p:embeddedFont>
      <p:font typeface="Noto Sans TC" panose="020B0604020202020204" charset="-128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Sora Medium" panose="020B0604020202020204" charset="0"/>
      <p:regular r:id="rId15"/>
    </p:embeddedFont>
  </p:embeddedFont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3" autoAdjust="0"/>
    <p:restoredTop sz="94610"/>
  </p:normalViewPr>
  <p:slideViewPr>
    <p:cSldViewPr snapToGrid="0" snapToObjects="1">
      <p:cViewPr>
        <p:scale>
          <a:sx n="99" d="100"/>
          <a:sy n="99" d="100"/>
        </p:scale>
        <p:origin x="102" y="-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9775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7070C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7070C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7070C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7070C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7070C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7070C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7070C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872978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00" dirty="0">
                <a:solidFill>
                  <a:srgbClr val="00B0F0"/>
                </a:solidFill>
                <a:latin typeface="Sora Medium" pitchFamily="34" charset="0"/>
                <a:ea typeface="Sora Medium" pitchFamily="34" charset="-122"/>
                <a:cs typeface="Sora Medium" pitchFamily="34" charset="-120"/>
              </a:rPr>
              <a:t>Progetti del Dipartimento di Lettere 2025 2026</a:t>
            </a:r>
            <a:endParaRPr lang="en-US" sz="4400" dirty="0">
              <a:solidFill>
                <a:srgbClr val="00B0F0"/>
              </a:solidFill>
            </a:endParaRPr>
          </a:p>
        </p:txBody>
      </p:sp>
      <p:sp>
        <p:nvSpPr>
          <p:cNvPr id="4" name="Text 1"/>
          <p:cNvSpPr/>
          <p:nvPr/>
        </p:nvSpPr>
        <p:spPr>
          <a:xfrm>
            <a:off x="6280191" y="4630698"/>
            <a:ext cx="7486052" cy="10767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800" dirty="0">
                <a:solidFill>
                  <a:srgbClr val="FFFF00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Un anno ricco di iniziative culturali e letterarie per stimolare la passione per la lettura e la scrittura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0" y="718304"/>
            <a:ext cx="646438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97B8FF"/>
                </a:solidFill>
                <a:latin typeface="Sora Medium" pitchFamily="34" charset="0"/>
                <a:ea typeface="Sora Medium" pitchFamily="34" charset="-122"/>
                <a:cs typeface="Sora Medium" pitchFamily="34" charset="-120"/>
              </a:rPr>
              <a:t>Biblioteca e Lettura </a:t>
            </a:r>
            <a:r>
              <a:rPr lang="en-US" sz="1400" dirty="0">
                <a:solidFill>
                  <a:srgbClr val="FF0000"/>
                </a:solidFill>
                <a:latin typeface="Noto Sans TC" panose="020B0604020202020204" charset="-128"/>
                <a:ea typeface="Noto Sans TC" panose="020B0604020202020204" charset="-128"/>
                <a:cs typeface="Sora Medium" pitchFamily="34" charset="-120"/>
              </a:rPr>
              <a:t>REFERENTE PROF.SSA BEATRICE SESSA</a:t>
            </a:r>
            <a:endParaRPr lang="en-US" sz="1400" dirty="0">
              <a:solidFill>
                <a:srgbClr val="FF0000"/>
              </a:solidFill>
              <a:latin typeface="Noto Sans TC" panose="020B0604020202020204" charset="-128"/>
              <a:ea typeface="Noto Sans TC" panose="020B0604020202020204" charset="-128"/>
            </a:endParaRPr>
          </a:p>
        </p:txBody>
      </p:sp>
      <p:sp>
        <p:nvSpPr>
          <p:cNvPr id="4" name="Shape 1"/>
          <p:cNvSpPr/>
          <p:nvPr/>
        </p:nvSpPr>
        <p:spPr>
          <a:xfrm>
            <a:off x="793790" y="1767245"/>
            <a:ext cx="3664744" cy="2940010"/>
          </a:xfrm>
          <a:prstGeom prst="roundRect">
            <a:avLst>
              <a:gd name="adj" fmla="val 1157"/>
            </a:avLst>
          </a:prstGeom>
          <a:solidFill>
            <a:srgbClr val="26262B"/>
          </a:solidFill>
          <a:ln/>
        </p:spPr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604" y="1994059"/>
            <a:ext cx="680442" cy="680442"/>
          </a:xfrm>
          <a:prstGeom prst="rect">
            <a:avLst/>
          </a:prstGeom>
        </p:spPr>
      </p:pic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07770" y="2181106"/>
            <a:ext cx="306110" cy="306110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1020604" y="290131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0D6DE"/>
                </a:solidFill>
                <a:latin typeface="Sora Medium" pitchFamily="34" charset="0"/>
                <a:ea typeface="Sora Medium" pitchFamily="34" charset="-122"/>
                <a:cs typeface="Sora Medium" pitchFamily="34" charset="-120"/>
              </a:rPr>
              <a:t>Mesi del Libro   </a:t>
            </a:r>
            <a:endParaRPr lang="en-US" sz="2200" dirty="0"/>
          </a:p>
        </p:txBody>
      </p:sp>
      <p:sp>
        <p:nvSpPr>
          <p:cNvPr id="8" name="Text 3"/>
          <p:cNvSpPr/>
          <p:nvPr/>
        </p:nvSpPr>
        <p:spPr>
          <a:xfrm>
            <a:off x="1020604" y="3391733"/>
            <a:ext cx="3211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Attività in biblioteca a ottobre e maggio per tutte le classi durante l'anno scolastico</a:t>
            </a:r>
            <a:endParaRPr lang="en-US" sz="1750" dirty="0"/>
          </a:p>
        </p:txBody>
      </p:sp>
      <p:sp>
        <p:nvSpPr>
          <p:cNvPr id="9" name="Shape 4"/>
          <p:cNvSpPr/>
          <p:nvPr/>
        </p:nvSpPr>
        <p:spPr>
          <a:xfrm>
            <a:off x="4685348" y="1767245"/>
            <a:ext cx="3664863" cy="2940010"/>
          </a:xfrm>
          <a:prstGeom prst="roundRect">
            <a:avLst>
              <a:gd name="adj" fmla="val 1157"/>
            </a:avLst>
          </a:prstGeom>
          <a:solidFill>
            <a:srgbClr val="26262B"/>
          </a:solidFill>
          <a:ln/>
        </p:spPr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12162" y="1994059"/>
            <a:ext cx="680442" cy="680442"/>
          </a:xfrm>
          <a:prstGeom prst="rect">
            <a:avLst/>
          </a:prstGeom>
        </p:spPr>
      </p:pic>
      <p:pic>
        <p:nvPicPr>
          <p:cNvPr id="11" name="Image 4" descr="preencoded.png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099328" y="2181106"/>
            <a:ext cx="306110" cy="306110"/>
          </a:xfrm>
          <a:prstGeom prst="rect">
            <a:avLst/>
          </a:prstGeom>
        </p:spPr>
      </p:pic>
      <p:sp>
        <p:nvSpPr>
          <p:cNvPr id="12" name="Text 5"/>
          <p:cNvSpPr/>
          <p:nvPr/>
        </p:nvSpPr>
        <p:spPr>
          <a:xfrm>
            <a:off x="4912162" y="2901315"/>
            <a:ext cx="334758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0D6DE"/>
                </a:solidFill>
                <a:latin typeface="Sora Medium" pitchFamily="34" charset="0"/>
                <a:ea typeface="Sora Medium" pitchFamily="34" charset="-122"/>
                <a:cs typeface="Sora Medium" pitchFamily="34" charset="-120"/>
              </a:rPr>
              <a:t>Biblioteca MLOL</a:t>
            </a:r>
            <a:endParaRPr lang="en-US" sz="2200" dirty="0"/>
          </a:p>
        </p:txBody>
      </p:sp>
      <p:sp>
        <p:nvSpPr>
          <p:cNvPr id="13" name="Text 6"/>
          <p:cNvSpPr/>
          <p:nvPr/>
        </p:nvSpPr>
        <p:spPr>
          <a:xfrm>
            <a:off x="4912162" y="3391733"/>
            <a:ext cx="321123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Progetti PCTO e PN con piattaforma digitale per l'accesso a risorse online</a:t>
            </a:r>
            <a:endParaRPr lang="en-US" sz="1750" dirty="0"/>
          </a:p>
        </p:txBody>
      </p:sp>
      <p:sp>
        <p:nvSpPr>
          <p:cNvPr id="14" name="Shape 7"/>
          <p:cNvSpPr/>
          <p:nvPr/>
        </p:nvSpPr>
        <p:spPr>
          <a:xfrm>
            <a:off x="793790" y="4934069"/>
            <a:ext cx="7556421" cy="2577108"/>
          </a:xfrm>
          <a:prstGeom prst="roundRect">
            <a:avLst>
              <a:gd name="adj" fmla="val 1320"/>
            </a:avLst>
          </a:prstGeom>
          <a:solidFill>
            <a:srgbClr val="26262B"/>
          </a:solidFill>
          <a:ln/>
        </p:spPr>
      </p:sp>
      <p:pic>
        <p:nvPicPr>
          <p:cNvPr id="15" name="Image 5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0604" y="5160883"/>
            <a:ext cx="680442" cy="680442"/>
          </a:xfrm>
          <a:prstGeom prst="rect">
            <a:avLst/>
          </a:prstGeom>
        </p:spPr>
      </p:pic>
      <p:pic>
        <p:nvPicPr>
          <p:cNvPr id="16" name="Image 6" descr="preencoded.png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207770" y="5347930"/>
            <a:ext cx="306110" cy="306110"/>
          </a:xfrm>
          <a:prstGeom prst="rect">
            <a:avLst/>
          </a:prstGeom>
        </p:spPr>
      </p:pic>
      <p:sp>
        <p:nvSpPr>
          <p:cNvPr id="17" name="Text 8"/>
          <p:cNvSpPr/>
          <p:nvPr/>
        </p:nvSpPr>
        <p:spPr>
          <a:xfrm>
            <a:off x="1020604" y="6068139"/>
            <a:ext cx="323361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0D6DE"/>
                </a:solidFill>
                <a:latin typeface="Sora Medium" pitchFamily="34" charset="0"/>
                <a:ea typeface="Sora Medium" pitchFamily="34" charset="-122"/>
                <a:cs typeface="Sora Medium" pitchFamily="34" charset="-120"/>
              </a:rPr>
              <a:t>Baronissi Libro Aperto </a:t>
            </a:r>
            <a:r>
              <a:rPr lang="en-US" sz="1600" dirty="0">
                <a:solidFill>
                  <a:srgbClr val="FF0000"/>
                </a:solidFill>
                <a:latin typeface="Noto Sans TC" panose="020B0604020202020204" charset="-128"/>
                <a:ea typeface="Noto Sans TC" panose="020B0604020202020204" charset="-128"/>
                <a:cs typeface="Sora Medium" pitchFamily="34" charset="-120"/>
              </a:rPr>
              <a:t>Referente Prof.ssa Sansone</a:t>
            </a:r>
            <a:endParaRPr lang="en-US" sz="1600" dirty="0">
              <a:solidFill>
                <a:srgbClr val="FF0000"/>
              </a:solidFill>
              <a:latin typeface="Noto Sans TC" panose="020B0604020202020204" charset="-128"/>
              <a:ea typeface="Noto Sans TC" panose="020B0604020202020204" charset="-128"/>
            </a:endParaRPr>
          </a:p>
        </p:txBody>
      </p:sp>
      <p:sp>
        <p:nvSpPr>
          <p:cNvPr id="18" name="Text 9"/>
          <p:cNvSpPr/>
          <p:nvPr/>
        </p:nvSpPr>
        <p:spPr>
          <a:xfrm>
            <a:off x="1020604" y="6558558"/>
            <a:ext cx="710279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Kermesse letteraria con 15 alunni del biennio in attività extracurriculare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0" y="1157883"/>
            <a:ext cx="1110636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97B8FF"/>
                </a:solidFill>
                <a:latin typeface="Sora Medium" pitchFamily="34" charset="0"/>
                <a:ea typeface="Sora Medium" pitchFamily="34" charset="-122"/>
                <a:cs typeface="Sora Medium" pitchFamily="34" charset="-120"/>
              </a:rPr>
              <a:t>Incontri con gli Autori </a:t>
            </a:r>
          </a:p>
          <a:p>
            <a:pPr marL="0" indent="0" algn="l">
              <a:lnSpc>
                <a:spcPts val="5550"/>
              </a:lnSpc>
              <a:buNone/>
            </a:pPr>
            <a:r>
              <a:rPr lang="en-US" dirty="0">
                <a:solidFill>
                  <a:srgbClr val="FF0000"/>
                </a:solidFill>
                <a:latin typeface="Sora Medium" pitchFamily="34" charset="0"/>
                <a:ea typeface="Sora Medium" pitchFamily="34" charset="-122"/>
                <a:cs typeface="Sora Medium" pitchFamily="34" charset="-120"/>
              </a:rPr>
              <a:t>Referenti docenti classi prime e seconde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 1"/>
          <p:cNvSpPr/>
          <p:nvPr/>
        </p:nvSpPr>
        <p:spPr>
          <a:xfrm>
            <a:off x="793790" y="243363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97B8FF"/>
                </a:solidFill>
                <a:latin typeface="Sora Medium" pitchFamily="34" charset="0"/>
                <a:ea typeface="Sora Medium" pitchFamily="34" charset="-122"/>
                <a:cs typeface="Sora Medium" pitchFamily="34" charset="-120"/>
              </a:rPr>
              <a:t>Mario Desiati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793790" y="3014782"/>
            <a:ext cx="35015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Novembre 2025 - Aprile 2026</a:t>
            </a:r>
            <a:endParaRPr lang="en-US" sz="1750" dirty="0"/>
          </a:p>
        </p:txBody>
      </p:sp>
      <p:sp>
        <p:nvSpPr>
          <p:cNvPr id="6" name="Text 3"/>
          <p:cNvSpPr/>
          <p:nvPr/>
        </p:nvSpPr>
        <p:spPr>
          <a:xfrm>
            <a:off x="793790" y="3581757"/>
            <a:ext cx="35015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Classi prime + 2A/2B in orario curriculare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4856321" y="243363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97B8FF"/>
                </a:solidFill>
                <a:latin typeface="Sora Medium" pitchFamily="34" charset="0"/>
                <a:ea typeface="Sora Medium" pitchFamily="34" charset="-122"/>
                <a:cs typeface="Sora Medium" pitchFamily="34" charset="-120"/>
              </a:rPr>
              <a:t>Angela Mogano</a:t>
            </a:r>
            <a:endParaRPr lang="en-US" sz="2200" dirty="0"/>
          </a:p>
        </p:txBody>
      </p:sp>
      <p:sp>
        <p:nvSpPr>
          <p:cNvPr id="8" name="Text 5"/>
          <p:cNvSpPr/>
          <p:nvPr/>
        </p:nvSpPr>
        <p:spPr>
          <a:xfrm>
            <a:off x="4856321" y="3014782"/>
            <a:ext cx="35015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Data da definire</a:t>
            </a: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4856321" y="3581757"/>
            <a:ext cx="35015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Attività extracurriculare</a:t>
            </a:r>
            <a:endParaRPr lang="en-US" sz="1750" dirty="0"/>
          </a:p>
        </p:txBody>
      </p:sp>
      <p:sp>
        <p:nvSpPr>
          <p:cNvPr id="10" name="Text 7"/>
          <p:cNvSpPr/>
          <p:nvPr/>
        </p:nvSpPr>
        <p:spPr>
          <a:xfrm>
            <a:off x="793790" y="4993600"/>
            <a:ext cx="302252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97B8FF"/>
                </a:solidFill>
                <a:latin typeface="Sora Medium" pitchFamily="34" charset="0"/>
                <a:ea typeface="Sora Medium" pitchFamily="34" charset="-122"/>
                <a:cs typeface="Sora Medium" pitchFamily="34" charset="-120"/>
              </a:rPr>
              <a:t>Massimiliano Virgilio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793790" y="5574744"/>
            <a:ext cx="35015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Data da definire</a:t>
            </a:r>
            <a:endParaRPr lang="en-US" sz="1750" dirty="0"/>
          </a:p>
        </p:txBody>
      </p:sp>
      <p:sp>
        <p:nvSpPr>
          <p:cNvPr id="12" name="Text 9"/>
          <p:cNvSpPr/>
          <p:nvPr/>
        </p:nvSpPr>
        <p:spPr>
          <a:xfrm>
            <a:off x="793790" y="6141720"/>
            <a:ext cx="35015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Attività extracurriculare</a:t>
            </a:r>
            <a:endParaRPr lang="en-US" sz="1750" dirty="0"/>
          </a:p>
        </p:txBody>
      </p:sp>
      <p:sp>
        <p:nvSpPr>
          <p:cNvPr id="13" name="Text 10"/>
          <p:cNvSpPr/>
          <p:nvPr/>
        </p:nvSpPr>
        <p:spPr>
          <a:xfrm>
            <a:off x="4856321" y="499360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97B8FF"/>
                </a:solidFill>
                <a:latin typeface="Sora Medium" pitchFamily="34" charset="0"/>
                <a:ea typeface="Sora Medium" pitchFamily="34" charset="-122"/>
                <a:cs typeface="Sora Medium" pitchFamily="34" charset="-120"/>
              </a:rPr>
              <a:t>Incontri di Poesia</a:t>
            </a:r>
            <a:endParaRPr lang="en-US" sz="2200" dirty="0"/>
          </a:p>
        </p:txBody>
      </p:sp>
      <p:sp>
        <p:nvSpPr>
          <p:cNvPr id="14" name="Text 11"/>
          <p:cNvSpPr/>
          <p:nvPr/>
        </p:nvSpPr>
        <p:spPr>
          <a:xfrm>
            <a:off x="4856321" y="5574744"/>
            <a:ext cx="35015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Fondazione Gatto - Primavera 2026</a:t>
            </a:r>
            <a:endParaRPr lang="en-US" sz="1750" dirty="0"/>
          </a:p>
        </p:txBody>
      </p:sp>
      <p:sp>
        <p:nvSpPr>
          <p:cNvPr id="15" name="Text 12"/>
          <p:cNvSpPr/>
          <p:nvPr/>
        </p:nvSpPr>
        <p:spPr>
          <a:xfrm>
            <a:off x="4150761" y="6504623"/>
            <a:ext cx="4207070" cy="7258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Triennio extracurriculare </a:t>
            </a:r>
            <a:r>
              <a:rPr lang="en-US" sz="1750" dirty="0">
                <a:solidFill>
                  <a:srgbClr val="FF0000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Referente prof Fimiani</a:t>
            </a:r>
            <a:endParaRPr lang="en-US" sz="175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554804"/>
            <a:ext cx="6886575" cy="20744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97B8FF"/>
                </a:solidFill>
                <a:latin typeface="Sora Medium" pitchFamily="34" charset="0"/>
                <a:ea typeface="Sora Medium" pitchFamily="34" charset="-122"/>
                <a:cs typeface="Sora Medium" pitchFamily="34" charset="-120"/>
              </a:rPr>
              <a:t>Competizioni Letterarie</a:t>
            </a:r>
          </a:p>
          <a:p>
            <a:pPr marL="0" indent="0" algn="l">
              <a:lnSpc>
                <a:spcPts val="5550"/>
              </a:lnSpc>
              <a:buNone/>
            </a:pPr>
            <a:r>
              <a:rPr lang="en-US" sz="2000" dirty="0">
                <a:solidFill>
                  <a:srgbClr val="FF0000"/>
                </a:solidFill>
                <a:latin typeface="Noto Sans TC" panose="020B0604020202020204" charset="-128"/>
                <a:ea typeface="Noto Sans TC" panose="020B0604020202020204" charset="-128"/>
                <a:cs typeface="Sora Medium" pitchFamily="34" charset="-120"/>
              </a:rPr>
              <a:t>Referenti Prof.ssa Lambiase e Prof.ssa Nenna  </a:t>
            </a:r>
            <a:endParaRPr lang="en-US" sz="2000" dirty="0">
              <a:solidFill>
                <a:srgbClr val="FF0000"/>
              </a:solidFill>
              <a:latin typeface="Noto Sans TC" panose="020B0604020202020204" charset="-128"/>
              <a:ea typeface="Noto Sans TC" panose="020B0604020202020204" charset="-128"/>
            </a:endParaRPr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190" y="2969419"/>
            <a:ext cx="1134070" cy="1669852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641074" y="3196233"/>
            <a:ext cx="295334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0D6DE"/>
                </a:solidFill>
                <a:latin typeface="Sora Medium" pitchFamily="34" charset="0"/>
                <a:ea typeface="Sora Medium" pitchFamily="34" charset="-122"/>
                <a:cs typeface="Sora Medium" pitchFamily="34" charset="-120"/>
              </a:rPr>
              <a:t>Per un Pugno di Libri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7641074" y="3686651"/>
            <a:ext cx="619553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Gara di lettura per classi seconde da novembre 2025 ad aprile 2026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0190" y="4639270"/>
            <a:ext cx="1134070" cy="1669852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641074" y="4866084"/>
            <a:ext cx="301513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0D6DE"/>
                </a:solidFill>
                <a:latin typeface="Sora Medium" pitchFamily="34" charset="0"/>
                <a:ea typeface="Sora Medium" pitchFamily="34" charset="-122"/>
                <a:cs typeface="Sora Medium" pitchFamily="34" charset="-120"/>
              </a:rPr>
              <a:t>Concorsi di Scrittura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7641074" y="5356503"/>
            <a:ext cx="619553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Premio Vassalluzzo e Premio Il Dono in attività extracurriculare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739860"/>
            <a:ext cx="686728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97B8FF"/>
                </a:solidFill>
                <a:latin typeface="Sora Medium" pitchFamily="34" charset="0"/>
                <a:ea typeface="Sora Medium" pitchFamily="34" charset="-122"/>
                <a:cs typeface="Sora Medium" pitchFamily="34" charset="-120"/>
              </a:rPr>
              <a:t>Eventi Culturali Speciali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535341" y="2788801"/>
            <a:ext cx="30480" cy="3700820"/>
          </a:xfrm>
          <a:prstGeom prst="roundRect">
            <a:avLst>
              <a:gd name="adj" fmla="val 111628"/>
            </a:avLst>
          </a:prstGeom>
          <a:solidFill>
            <a:srgbClr val="3F3F44"/>
          </a:solidFill>
          <a:ln/>
        </p:spPr>
      </p:sp>
      <p:sp>
        <p:nvSpPr>
          <p:cNvPr id="5" name="Shape 2"/>
          <p:cNvSpPr/>
          <p:nvPr/>
        </p:nvSpPr>
        <p:spPr>
          <a:xfrm>
            <a:off x="6760012" y="3028712"/>
            <a:ext cx="680442" cy="30480"/>
          </a:xfrm>
          <a:prstGeom prst="roundRect">
            <a:avLst>
              <a:gd name="adj" fmla="val 111628"/>
            </a:avLst>
          </a:prstGeom>
          <a:solidFill>
            <a:srgbClr val="3F3F44"/>
          </a:solidFill>
          <a:ln/>
        </p:spPr>
      </p:sp>
      <p:sp>
        <p:nvSpPr>
          <p:cNvPr id="6" name="Shape 3"/>
          <p:cNvSpPr/>
          <p:nvPr/>
        </p:nvSpPr>
        <p:spPr>
          <a:xfrm>
            <a:off x="6280190" y="2788801"/>
            <a:ext cx="510302" cy="510302"/>
          </a:xfrm>
          <a:prstGeom prst="roundRect">
            <a:avLst>
              <a:gd name="adj" fmla="val 6667"/>
            </a:avLst>
          </a:prstGeom>
          <a:solidFill>
            <a:srgbClr val="26262B"/>
          </a:solidFill>
          <a:ln/>
        </p:spPr>
      </p:sp>
      <p:sp>
        <p:nvSpPr>
          <p:cNvPr id="7" name="Text 4"/>
          <p:cNvSpPr/>
          <p:nvPr/>
        </p:nvSpPr>
        <p:spPr>
          <a:xfrm>
            <a:off x="6365260" y="2831306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E0D6DE"/>
                </a:solidFill>
                <a:latin typeface="Sora Medium" pitchFamily="34" charset="0"/>
                <a:ea typeface="Sora Medium" pitchFamily="34" charset="-122"/>
                <a:cs typeface="Sora Medium" pitchFamily="34" charset="-120"/>
              </a:rPr>
              <a:t>1</a:t>
            </a:r>
            <a:endParaRPr lang="en-US" sz="2650" dirty="0"/>
          </a:p>
        </p:txBody>
      </p:sp>
      <p:sp>
        <p:nvSpPr>
          <p:cNvPr id="8" name="Text 5"/>
          <p:cNvSpPr/>
          <p:nvPr/>
        </p:nvSpPr>
        <p:spPr>
          <a:xfrm>
            <a:off x="7669411" y="2866668"/>
            <a:ext cx="360306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0D6DE"/>
                </a:solidFill>
                <a:latin typeface="Sora Medium" pitchFamily="34" charset="0"/>
                <a:ea typeface="Sora Medium" pitchFamily="34" charset="-122"/>
                <a:cs typeface="Sora Medium" pitchFamily="34" charset="-120"/>
              </a:rPr>
              <a:t>Giornata della Gentilezza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7669411" y="3357086"/>
            <a:ext cx="61671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13 novembre 2025 - Classi terze in orario curriculare</a:t>
            </a:r>
          </a:p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FF0000"/>
                </a:solidFill>
                <a:latin typeface="Noto Sans TC" pitchFamily="34" charset="0"/>
                <a:ea typeface="Noto Sans TC" pitchFamily="34" charset="-122"/>
              </a:rPr>
              <a:t>Referente Prof.ssa Sansone</a:t>
            </a:r>
            <a:endParaRPr lang="en-US" sz="1750" dirty="0">
              <a:solidFill>
                <a:srgbClr val="FF0000"/>
              </a:solidFill>
            </a:endParaRPr>
          </a:p>
        </p:txBody>
      </p:sp>
      <p:sp>
        <p:nvSpPr>
          <p:cNvPr id="10" name="Shape 7"/>
          <p:cNvSpPr/>
          <p:nvPr/>
        </p:nvSpPr>
        <p:spPr>
          <a:xfrm>
            <a:off x="6760012" y="4413528"/>
            <a:ext cx="680442" cy="30480"/>
          </a:xfrm>
          <a:prstGeom prst="roundRect">
            <a:avLst>
              <a:gd name="adj" fmla="val 111628"/>
            </a:avLst>
          </a:prstGeom>
          <a:solidFill>
            <a:srgbClr val="3F3F44"/>
          </a:solidFill>
          <a:ln/>
        </p:spPr>
      </p:sp>
      <p:sp>
        <p:nvSpPr>
          <p:cNvPr id="11" name="Shape 8"/>
          <p:cNvSpPr/>
          <p:nvPr/>
        </p:nvSpPr>
        <p:spPr>
          <a:xfrm>
            <a:off x="6280190" y="4173617"/>
            <a:ext cx="510302" cy="510302"/>
          </a:xfrm>
          <a:prstGeom prst="roundRect">
            <a:avLst>
              <a:gd name="adj" fmla="val 6667"/>
            </a:avLst>
          </a:prstGeom>
          <a:solidFill>
            <a:srgbClr val="26262B"/>
          </a:solidFill>
          <a:ln/>
        </p:spPr>
      </p:sp>
      <p:sp>
        <p:nvSpPr>
          <p:cNvPr id="12" name="Text 9"/>
          <p:cNvSpPr/>
          <p:nvPr/>
        </p:nvSpPr>
        <p:spPr>
          <a:xfrm>
            <a:off x="6365260" y="4216122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E0D6DE"/>
                </a:solidFill>
                <a:latin typeface="Sora Medium" pitchFamily="34" charset="0"/>
                <a:ea typeface="Sora Medium" pitchFamily="34" charset="-122"/>
                <a:cs typeface="Sora Medium" pitchFamily="34" charset="-120"/>
              </a:rPr>
              <a:t>2</a:t>
            </a:r>
            <a:endParaRPr lang="en-US" sz="2650" dirty="0"/>
          </a:p>
        </p:txBody>
      </p:sp>
      <p:sp>
        <p:nvSpPr>
          <p:cNvPr id="13" name="Text 10"/>
          <p:cNvSpPr/>
          <p:nvPr/>
        </p:nvSpPr>
        <p:spPr>
          <a:xfrm>
            <a:off x="7669411" y="425148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0D6DE"/>
                </a:solidFill>
                <a:latin typeface="Sora Medium" pitchFamily="34" charset="0"/>
                <a:ea typeface="Sora Medium" pitchFamily="34" charset="-122"/>
                <a:cs typeface="Sora Medium" pitchFamily="34" charset="-120"/>
              </a:rPr>
              <a:t>Dantedì</a:t>
            </a:r>
            <a:endParaRPr lang="en-US" sz="2200" dirty="0"/>
          </a:p>
        </p:txBody>
      </p:sp>
      <p:sp>
        <p:nvSpPr>
          <p:cNvPr id="14" name="Text 11"/>
          <p:cNvSpPr/>
          <p:nvPr/>
        </p:nvSpPr>
        <p:spPr>
          <a:xfrm>
            <a:off x="7669411" y="4741902"/>
            <a:ext cx="61671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25 marzo 2026 - Tutte le classi celebrano Dante Alighieri</a:t>
            </a:r>
          </a:p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FF0000"/>
                </a:solidFill>
                <a:latin typeface="Noto Sans TC" pitchFamily="34" charset="0"/>
                <a:ea typeface="Noto Sans TC" pitchFamily="34" charset="-122"/>
              </a:rPr>
              <a:t>Referente Prof.ssa Scafuro</a:t>
            </a:r>
            <a:endParaRPr lang="en-US" sz="1750" dirty="0">
              <a:solidFill>
                <a:srgbClr val="FF0000"/>
              </a:solidFill>
            </a:endParaRPr>
          </a:p>
        </p:txBody>
      </p:sp>
      <p:sp>
        <p:nvSpPr>
          <p:cNvPr id="15" name="Shape 12"/>
          <p:cNvSpPr/>
          <p:nvPr/>
        </p:nvSpPr>
        <p:spPr>
          <a:xfrm>
            <a:off x="6760012" y="5798344"/>
            <a:ext cx="680442" cy="30480"/>
          </a:xfrm>
          <a:prstGeom prst="roundRect">
            <a:avLst>
              <a:gd name="adj" fmla="val 111628"/>
            </a:avLst>
          </a:prstGeom>
          <a:solidFill>
            <a:srgbClr val="3F3F44"/>
          </a:solidFill>
          <a:ln/>
        </p:spPr>
      </p:sp>
      <p:sp>
        <p:nvSpPr>
          <p:cNvPr id="16" name="Shape 13"/>
          <p:cNvSpPr/>
          <p:nvPr/>
        </p:nvSpPr>
        <p:spPr>
          <a:xfrm>
            <a:off x="6280190" y="5558433"/>
            <a:ext cx="510302" cy="510302"/>
          </a:xfrm>
          <a:prstGeom prst="roundRect">
            <a:avLst>
              <a:gd name="adj" fmla="val 6667"/>
            </a:avLst>
          </a:prstGeom>
          <a:solidFill>
            <a:srgbClr val="26262B"/>
          </a:solidFill>
          <a:ln/>
        </p:spPr>
      </p:sp>
      <p:sp>
        <p:nvSpPr>
          <p:cNvPr id="17" name="Text 14"/>
          <p:cNvSpPr/>
          <p:nvPr/>
        </p:nvSpPr>
        <p:spPr>
          <a:xfrm>
            <a:off x="6365260" y="5600938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E0D6DE"/>
                </a:solidFill>
                <a:latin typeface="Sora Medium" pitchFamily="34" charset="0"/>
                <a:ea typeface="Sora Medium" pitchFamily="34" charset="-122"/>
                <a:cs typeface="Sora Medium" pitchFamily="34" charset="-120"/>
              </a:rPr>
              <a:t>3</a:t>
            </a:r>
            <a:endParaRPr lang="en-US" sz="2650" dirty="0"/>
          </a:p>
        </p:txBody>
      </p:sp>
      <p:sp>
        <p:nvSpPr>
          <p:cNvPr id="18" name="Text 15"/>
          <p:cNvSpPr/>
          <p:nvPr/>
        </p:nvSpPr>
        <p:spPr>
          <a:xfrm>
            <a:off x="7669411" y="563630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0D6DE"/>
                </a:solidFill>
                <a:latin typeface="Sora Medium" pitchFamily="34" charset="0"/>
                <a:ea typeface="Sora Medium" pitchFamily="34" charset="-122"/>
                <a:cs typeface="Sora Medium" pitchFamily="34" charset="-120"/>
              </a:rPr>
              <a:t>Teatro a Scuola</a:t>
            </a:r>
            <a:endParaRPr lang="en-US" sz="2200" dirty="0"/>
          </a:p>
        </p:txBody>
      </p:sp>
      <p:sp>
        <p:nvSpPr>
          <p:cNvPr id="19" name="Text 16"/>
          <p:cNvSpPr/>
          <p:nvPr/>
        </p:nvSpPr>
        <p:spPr>
          <a:xfrm>
            <a:off x="5486401" y="6126718"/>
            <a:ext cx="8350210" cy="9783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Date varie - Tutte le classi in attività extracurriculare </a:t>
            </a:r>
            <a:r>
              <a:rPr lang="en-US" sz="1750" dirty="0">
                <a:solidFill>
                  <a:srgbClr val="FF0000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Referente attività teatrali </a:t>
            </a:r>
          </a:p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FF0000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Prof.ssa Pezza coadiuvata dal Referente viaggi Prof. Ascolese</a:t>
            </a:r>
            <a:endParaRPr lang="en-US" sz="175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008936"/>
            <a:ext cx="805338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97B8FF"/>
                </a:solidFill>
                <a:latin typeface="Sora Medium" pitchFamily="34" charset="0"/>
                <a:ea typeface="Sora Medium" pitchFamily="34" charset="-122"/>
                <a:cs typeface="Sora Medium" pitchFamily="34" charset="-120"/>
              </a:rPr>
              <a:t>Formazione e Orientamento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2171343"/>
            <a:ext cx="6407944" cy="2411254"/>
          </a:xfrm>
          <a:prstGeom prst="roundRect">
            <a:avLst>
              <a:gd name="adj" fmla="val 1411"/>
            </a:avLst>
          </a:prstGeom>
          <a:solidFill>
            <a:srgbClr val="07070C"/>
          </a:solidFill>
          <a:ln w="30480">
            <a:solidFill>
              <a:srgbClr val="3F3F44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824270" y="2201823"/>
            <a:ext cx="6346984" cy="680442"/>
          </a:xfrm>
          <a:prstGeom prst="rect">
            <a:avLst/>
          </a:prstGeom>
          <a:solidFill>
            <a:srgbClr val="26262B"/>
          </a:solidFill>
          <a:ln/>
        </p:spPr>
      </p:sp>
      <p:sp>
        <p:nvSpPr>
          <p:cNvPr id="5" name="Text 3"/>
          <p:cNvSpPr/>
          <p:nvPr/>
        </p:nvSpPr>
        <p:spPr>
          <a:xfrm>
            <a:off x="3827621" y="2329339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650" dirty="0">
                <a:solidFill>
                  <a:srgbClr val="E0D6DE"/>
                </a:solidFill>
                <a:latin typeface="Sora Medium" pitchFamily="34" charset="0"/>
                <a:ea typeface="Sora Medium" pitchFamily="34" charset="-122"/>
                <a:cs typeface="Sora Medium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4"/>
          <p:cNvSpPr/>
          <p:nvPr/>
        </p:nvSpPr>
        <p:spPr>
          <a:xfrm>
            <a:off x="1051084" y="310907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0D6DE"/>
                </a:solidFill>
                <a:latin typeface="Sora Medium" pitchFamily="34" charset="0"/>
                <a:ea typeface="Sora Medium" pitchFamily="34" charset="-122"/>
                <a:cs typeface="Sora Medium" pitchFamily="34" charset="-120"/>
              </a:rPr>
              <a:t>Web Radio</a:t>
            </a:r>
            <a:endParaRPr lang="en-US" sz="2200" dirty="0"/>
          </a:p>
        </p:txBody>
      </p:sp>
      <p:sp>
        <p:nvSpPr>
          <p:cNvPr id="7" name="Text 5"/>
          <p:cNvSpPr/>
          <p:nvPr/>
        </p:nvSpPr>
        <p:spPr>
          <a:xfrm>
            <a:off x="1051084" y="3599497"/>
            <a:ext cx="589335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Scrittura testi per alunni PCTO FSL in attività extracurriculare </a:t>
            </a:r>
            <a:r>
              <a:rPr lang="en-US" sz="1750" dirty="0">
                <a:solidFill>
                  <a:srgbClr val="FF0000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TUTOR PROF. FIMIANI.</a:t>
            </a:r>
            <a:endParaRPr lang="en-US" sz="1750" dirty="0">
              <a:solidFill>
                <a:srgbClr val="FF0000"/>
              </a:solidFill>
            </a:endParaRPr>
          </a:p>
        </p:txBody>
      </p:sp>
      <p:sp>
        <p:nvSpPr>
          <p:cNvPr id="8" name="Shape 6"/>
          <p:cNvSpPr/>
          <p:nvPr/>
        </p:nvSpPr>
        <p:spPr>
          <a:xfrm>
            <a:off x="7428548" y="2171343"/>
            <a:ext cx="6408063" cy="2411254"/>
          </a:xfrm>
          <a:prstGeom prst="roundRect">
            <a:avLst>
              <a:gd name="adj" fmla="val 1411"/>
            </a:avLst>
          </a:prstGeom>
          <a:solidFill>
            <a:srgbClr val="07070C"/>
          </a:solidFill>
          <a:ln w="30480">
            <a:solidFill>
              <a:srgbClr val="3F3F44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7459027" y="2201823"/>
            <a:ext cx="6347103" cy="680442"/>
          </a:xfrm>
          <a:prstGeom prst="rect">
            <a:avLst/>
          </a:prstGeom>
          <a:solidFill>
            <a:srgbClr val="26262B"/>
          </a:solidFill>
          <a:ln/>
        </p:spPr>
      </p:sp>
      <p:sp>
        <p:nvSpPr>
          <p:cNvPr id="10" name="Text 8"/>
          <p:cNvSpPr/>
          <p:nvPr/>
        </p:nvSpPr>
        <p:spPr>
          <a:xfrm>
            <a:off x="10462498" y="2329339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650" dirty="0">
                <a:solidFill>
                  <a:srgbClr val="E0D6DE"/>
                </a:solidFill>
                <a:latin typeface="Sora Medium" pitchFamily="34" charset="0"/>
                <a:ea typeface="Sora Medium" pitchFamily="34" charset="-122"/>
                <a:cs typeface="Sora Medium" pitchFamily="34" charset="-120"/>
              </a:rPr>
              <a:t>2</a:t>
            </a:r>
            <a:endParaRPr lang="en-US" sz="2650" dirty="0"/>
          </a:p>
        </p:txBody>
      </p:sp>
      <p:sp>
        <p:nvSpPr>
          <p:cNvPr id="11" name="Text 9"/>
          <p:cNvSpPr/>
          <p:nvPr/>
        </p:nvSpPr>
        <p:spPr>
          <a:xfrm>
            <a:off x="7685842" y="310907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0D6DE"/>
                </a:solidFill>
                <a:latin typeface="Sora Medium" pitchFamily="34" charset="0"/>
                <a:ea typeface="Sora Medium" pitchFamily="34" charset="-122"/>
                <a:cs typeface="Sora Medium" pitchFamily="34" charset="-120"/>
              </a:rPr>
              <a:t>Convegno UNISA</a:t>
            </a:r>
            <a:endParaRPr lang="en-US" sz="2200" dirty="0"/>
          </a:p>
        </p:txBody>
      </p:sp>
      <p:sp>
        <p:nvSpPr>
          <p:cNvPr id="12" name="Text 10"/>
          <p:cNvSpPr/>
          <p:nvPr/>
        </p:nvSpPr>
        <p:spPr>
          <a:xfrm>
            <a:off x="7685842" y="3599497"/>
            <a:ext cx="589347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"Letteratura e Digitale" - 28 e 29 ottobre 2025 per docenti in formazione </a:t>
            </a:r>
            <a:r>
              <a:rPr lang="en-US" sz="1750" dirty="0">
                <a:solidFill>
                  <a:srgbClr val="FF0000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cura scientifica Prof. Fimiani.</a:t>
            </a:r>
            <a:endParaRPr lang="en-US" sz="1750" dirty="0">
              <a:solidFill>
                <a:srgbClr val="FF0000"/>
              </a:solidFill>
            </a:endParaRPr>
          </a:p>
        </p:txBody>
      </p:sp>
      <p:sp>
        <p:nvSpPr>
          <p:cNvPr id="13" name="Shape 11"/>
          <p:cNvSpPr/>
          <p:nvPr/>
        </p:nvSpPr>
        <p:spPr>
          <a:xfrm>
            <a:off x="793790" y="4809411"/>
            <a:ext cx="6407944" cy="2411254"/>
          </a:xfrm>
          <a:prstGeom prst="roundRect">
            <a:avLst>
              <a:gd name="adj" fmla="val 1411"/>
            </a:avLst>
          </a:prstGeom>
          <a:solidFill>
            <a:srgbClr val="07070C"/>
          </a:solidFill>
          <a:ln w="30480">
            <a:solidFill>
              <a:srgbClr val="3F3F44"/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824270" y="4839891"/>
            <a:ext cx="6346984" cy="680442"/>
          </a:xfrm>
          <a:prstGeom prst="rect">
            <a:avLst/>
          </a:prstGeom>
          <a:solidFill>
            <a:srgbClr val="26262B"/>
          </a:solidFill>
          <a:ln/>
        </p:spPr>
      </p:sp>
      <p:sp>
        <p:nvSpPr>
          <p:cNvPr id="15" name="Text 13"/>
          <p:cNvSpPr/>
          <p:nvPr/>
        </p:nvSpPr>
        <p:spPr>
          <a:xfrm>
            <a:off x="3827621" y="4967407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650" dirty="0">
                <a:solidFill>
                  <a:srgbClr val="E0D6DE"/>
                </a:solidFill>
                <a:latin typeface="Sora Medium" pitchFamily="34" charset="0"/>
                <a:ea typeface="Sora Medium" pitchFamily="34" charset="-122"/>
                <a:cs typeface="Sora Medium" pitchFamily="34" charset="-120"/>
              </a:rPr>
              <a:t>3</a:t>
            </a:r>
            <a:endParaRPr lang="en-US" sz="2650" dirty="0"/>
          </a:p>
        </p:txBody>
      </p:sp>
      <p:sp>
        <p:nvSpPr>
          <p:cNvPr id="16" name="Text 14"/>
          <p:cNvSpPr/>
          <p:nvPr/>
        </p:nvSpPr>
        <p:spPr>
          <a:xfrm>
            <a:off x="1051084" y="574714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0D6DE"/>
                </a:solidFill>
                <a:latin typeface="Sora Medium" pitchFamily="34" charset="0"/>
                <a:ea typeface="Sora Medium" pitchFamily="34" charset="-122"/>
                <a:cs typeface="Sora Medium" pitchFamily="34" charset="-120"/>
              </a:rPr>
              <a:t>Colloqui Fiorentini</a:t>
            </a:r>
            <a:endParaRPr lang="en-US" sz="2200" dirty="0"/>
          </a:p>
        </p:txBody>
      </p:sp>
      <p:sp>
        <p:nvSpPr>
          <p:cNvPr id="17" name="Text 15"/>
          <p:cNvSpPr/>
          <p:nvPr/>
        </p:nvSpPr>
        <p:spPr>
          <a:xfrm>
            <a:off x="824270" y="6237565"/>
            <a:ext cx="634698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Corso PN da novembre a gennaio, convegno a Firenze dal 4 al 7 marzo. </a:t>
            </a:r>
            <a:r>
              <a:rPr lang="en-US" sz="1750" dirty="0">
                <a:solidFill>
                  <a:srgbClr val="FF0000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Docente esperto Prof. Galizia, docenti tutor Prof. Fimiani, Prof.ssa Di Filippo Anna, Prof.ssa Sansone.</a:t>
            </a:r>
            <a:endParaRPr lang="en-US" sz="1750" dirty="0">
              <a:solidFill>
                <a:srgbClr val="FF0000"/>
              </a:solidFill>
            </a:endParaRPr>
          </a:p>
        </p:txBody>
      </p:sp>
      <p:sp>
        <p:nvSpPr>
          <p:cNvPr id="18" name="Shape 16"/>
          <p:cNvSpPr/>
          <p:nvPr/>
        </p:nvSpPr>
        <p:spPr>
          <a:xfrm>
            <a:off x="7428548" y="4809411"/>
            <a:ext cx="6408063" cy="2411254"/>
          </a:xfrm>
          <a:prstGeom prst="roundRect">
            <a:avLst>
              <a:gd name="adj" fmla="val 1411"/>
            </a:avLst>
          </a:prstGeom>
          <a:solidFill>
            <a:srgbClr val="07070C"/>
          </a:solidFill>
          <a:ln w="30480">
            <a:solidFill>
              <a:srgbClr val="3F3F44"/>
            </a:solidFill>
            <a:prstDash val="solid"/>
          </a:ln>
        </p:spPr>
        <p:txBody>
          <a:bodyPr/>
          <a:lstStyle/>
          <a:p>
            <a:r>
              <a:rPr lang="it-IT" dirty="0"/>
              <a:t>a</a:t>
            </a:r>
          </a:p>
        </p:txBody>
      </p:sp>
      <p:sp>
        <p:nvSpPr>
          <p:cNvPr id="19" name="Shape 17"/>
          <p:cNvSpPr/>
          <p:nvPr/>
        </p:nvSpPr>
        <p:spPr>
          <a:xfrm>
            <a:off x="7459027" y="4839891"/>
            <a:ext cx="6347103" cy="680442"/>
          </a:xfrm>
          <a:prstGeom prst="rect">
            <a:avLst/>
          </a:prstGeom>
          <a:solidFill>
            <a:srgbClr val="26262B"/>
          </a:solidFill>
          <a:ln/>
        </p:spPr>
      </p:sp>
      <p:sp>
        <p:nvSpPr>
          <p:cNvPr id="20" name="Text 18"/>
          <p:cNvSpPr/>
          <p:nvPr/>
        </p:nvSpPr>
        <p:spPr>
          <a:xfrm>
            <a:off x="10462498" y="4967407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650" dirty="0">
                <a:solidFill>
                  <a:srgbClr val="E0D6DE"/>
                </a:solidFill>
                <a:latin typeface="Sora Medium" pitchFamily="34" charset="0"/>
                <a:ea typeface="Sora Medium" pitchFamily="34" charset="-122"/>
                <a:cs typeface="Sora Medium" pitchFamily="34" charset="-120"/>
              </a:rPr>
              <a:t>4</a:t>
            </a:r>
            <a:endParaRPr lang="en-US" sz="2650" dirty="0"/>
          </a:p>
        </p:txBody>
      </p:sp>
      <p:sp>
        <p:nvSpPr>
          <p:cNvPr id="21" name="Text 19"/>
          <p:cNvSpPr/>
          <p:nvPr/>
        </p:nvSpPr>
        <p:spPr>
          <a:xfrm>
            <a:off x="7428548" y="5747147"/>
            <a:ext cx="6287452" cy="4904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0D6DE"/>
                </a:solidFill>
                <a:latin typeface="Sora Medium" pitchFamily="34" charset="0"/>
                <a:ea typeface="Sora Medium" pitchFamily="34" charset="-122"/>
                <a:cs typeface="Sora Medium" pitchFamily="34" charset="-120"/>
              </a:rPr>
              <a:t>Dimensione Liceo Classico </a:t>
            </a:r>
            <a:r>
              <a:rPr lang="en-US" sz="1750" dirty="0">
                <a:solidFill>
                  <a:srgbClr val="FF0000"/>
                </a:solidFill>
                <a:latin typeface="Noto Sans TC" panose="020B0604020202020204" charset="-128"/>
                <a:ea typeface="Noto Sans TC" panose="020B0604020202020204" charset="-128"/>
                <a:cs typeface="Sora Medium" pitchFamily="34" charset="-120"/>
              </a:rPr>
              <a:t>Referenti prof. PesticcIo, </a:t>
            </a:r>
          </a:p>
          <a:p>
            <a:pPr marL="0" indent="0" algn="l">
              <a:lnSpc>
                <a:spcPts val="2750"/>
              </a:lnSpc>
              <a:buNone/>
            </a:pPr>
            <a:r>
              <a:rPr lang="en-US" sz="1750" dirty="0">
                <a:solidFill>
                  <a:srgbClr val="FF0000"/>
                </a:solidFill>
                <a:latin typeface="Noto Sans TC" panose="020B0604020202020204" charset="-128"/>
                <a:ea typeface="Noto Sans TC" panose="020B0604020202020204" charset="-128"/>
                <a:cs typeface="Sora Medium" pitchFamily="34" charset="-120"/>
              </a:rPr>
              <a:t>Prof.ssa Sansone, Prof.ssa Pezza, Prof Fimiani</a:t>
            </a:r>
            <a:r>
              <a:rPr lang="en-US" dirty="0">
                <a:solidFill>
                  <a:srgbClr val="FF0000"/>
                </a:solidFill>
                <a:latin typeface="Noto Sans TC" panose="020B0604020202020204" charset="-128"/>
                <a:ea typeface="Noto Sans TC" panose="020B0604020202020204" charset="-128"/>
                <a:cs typeface="Sora Medium" pitchFamily="34" charset="-120"/>
              </a:rPr>
              <a:t>.</a:t>
            </a:r>
            <a:endParaRPr lang="en-US" dirty="0">
              <a:solidFill>
                <a:srgbClr val="FF0000"/>
              </a:solidFill>
              <a:latin typeface="Noto Sans TC" panose="020B0604020202020204" charset="-128"/>
              <a:ea typeface="Noto Sans TC" panose="020B0604020202020204" charset="-128"/>
            </a:endParaRPr>
          </a:p>
        </p:txBody>
      </p:sp>
      <p:sp>
        <p:nvSpPr>
          <p:cNvPr id="22" name="Text 20"/>
          <p:cNvSpPr/>
          <p:nvPr/>
        </p:nvSpPr>
        <p:spPr>
          <a:xfrm>
            <a:off x="7685842" y="6540222"/>
            <a:ext cx="6120288" cy="6804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Orientamento extracurriculare per studenti interessati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606980" y="492369"/>
            <a:ext cx="8229631" cy="43256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1150"/>
              </a:lnSpc>
              <a:buNone/>
            </a:pPr>
            <a:r>
              <a:rPr lang="en-US" sz="8900" dirty="0">
                <a:solidFill>
                  <a:srgbClr val="97B8FF"/>
                </a:solidFill>
                <a:latin typeface="Sora Medium" pitchFamily="34" charset="0"/>
                <a:ea typeface="Sora Medium" pitchFamily="34" charset="-122"/>
                <a:cs typeface="Sora Medium" pitchFamily="34" charset="-120"/>
              </a:rPr>
              <a:t>Un Anno di Cultura</a:t>
            </a:r>
            <a:endParaRPr lang="en-US" sz="8900" dirty="0"/>
          </a:p>
        </p:txBody>
      </p:sp>
      <p:sp>
        <p:nvSpPr>
          <p:cNvPr id="4" name="Text 1"/>
          <p:cNvSpPr/>
          <p:nvPr/>
        </p:nvSpPr>
        <p:spPr>
          <a:xfrm>
            <a:off x="5606980" y="3456633"/>
            <a:ext cx="8229632" cy="27902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it-IT" sz="1750" dirty="0">
                <a:solidFill>
                  <a:srgbClr val="E0D6D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Il Dipartimento di Lettere non si limita a proporre un semplice percorso di studi: offre un vero e proprio itinerario di crescita intellettuale, fatto di attività curriculari ed extracurriculari pensate per valorizzare il talento degli studenti, affinare la loro sensibilità critica e aprirli al dialogo con le grandi voci della cultura. Attraverso laboratori di scrittura, approfondimenti letterari e incontri con autori e studiosi, il dipartimento diventa un luogo in cui la formazione si espande, si arricchisce e prende forma in modo consapevole.</a:t>
            </a:r>
          </a:p>
          <a:p>
            <a:pPr marL="0" indent="0" algn="l">
              <a:lnSpc>
                <a:spcPts val="2850"/>
              </a:lnSpc>
              <a:buNone/>
            </a:pPr>
            <a:endParaRPr lang="it-IT" sz="1750" dirty="0">
              <a:solidFill>
                <a:srgbClr val="E0D6DE"/>
              </a:solidFill>
              <a:latin typeface="Noto Sans TC" pitchFamily="34" charset="0"/>
              <a:ea typeface="Noto Sans TC" pitchFamily="34" charset="-122"/>
              <a:cs typeface="Noto Sans TC" pitchFamily="34" charset="-120"/>
            </a:endParaRPr>
          </a:p>
          <a:p>
            <a:pPr marL="0" indent="0" algn="l">
              <a:lnSpc>
                <a:spcPts val="2850"/>
              </a:lnSpc>
              <a:buNone/>
            </a:pPr>
            <a:endParaRPr lang="it-IT" sz="1750" dirty="0">
              <a:solidFill>
                <a:srgbClr val="E0D6DE"/>
              </a:solidFill>
              <a:latin typeface="Noto Sans TC" pitchFamily="34" charset="0"/>
              <a:ea typeface="Noto Sans TC" pitchFamily="34" charset="-122"/>
              <a:cs typeface="Noto Sans TC" pitchFamily="34" charset="-120"/>
            </a:endParaRPr>
          </a:p>
          <a:p>
            <a:pPr marL="0" indent="0" algn="l">
              <a:lnSpc>
                <a:spcPts val="2850"/>
              </a:lnSpc>
              <a:buNone/>
            </a:pPr>
            <a:r>
              <a:rPr lang="it-IT" sz="4400" dirty="0">
                <a:solidFill>
                  <a:srgbClr val="FF0000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Non scholae sed vitae discimus</a:t>
            </a:r>
            <a:r>
              <a:rPr lang="it-IT" sz="1750" dirty="0">
                <a:solidFill>
                  <a:srgbClr val="E0D6D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464</Words>
  <Application>Microsoft Office PowerPoint</Application>
  <PresentationFormat>Personalizzato</PresentationFormat>
  <Paragraphs>69</Paragraphs>
  <Slides>7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2" baseType="lpstr">
      <vt:lpstr>Noto Sans TC</vt:lpstr>
      <vt:lpstr>Arial</vt:lpstr>
      <vt:lpstr>Calibri</vt:lpstr>
      <vt:lpstr>Sora Medium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subject/>
  <dc:creator>Utente</dc:creator>
  <cp:lastModifiedBy>Utente</cp:lastModifiedBy>
  <cp:revision>3</cp:revision>
  <dcterms:created xsi:type="dcterms:W3CDTF">2025-11-27T15:07:09Z</dcterms:created>
  <dcterms:modified xsi:type="dcterms:W3CDTF">2025-11-28T17:45:49Z</dcterms:modified>
</cp:coreProperties>
</file>