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3" r:id="rId3"/>
    <p:sldId id="286" r:id="rId4"/>
    <p:sldId id="297" r:id="rId5"/>
    <p:sldId id="257" r:id="rId6"/>
    <p:sldId id="258" r:id="rId7"/>
    <p:sldId id="276" r:id="rId8"/>
    <p:sldId id="280" r:id="rId9"/>
    <p:sldId id="262" r:id="rId10"/>
    <p:sldId id="287" r:id="rId11"/>
    <p:sldId id="296" r:id="rId12"/>
    <p:sldId id="259" r:id="rId13"/>
    <p:sldId id="261" r:id="rId14"/>
    <p:sldId id="264" r:id="rId15"/>
    <p:sldId id="270" r:id="rId16"/>
    <p:sldId id="291" r:id="rId17"/>
    <p:sldId id="275" r:id="rId18"/>
    <p:sldId id="268" r:id="rId19"/>
    <p:sldId id="273" r:id="rId20"/>
    <p:sldId id="274" r:id="rId21"/>
    <p:sldId id="260" r:id="rId22"/>
    <p:sldId id="265" r:id="rId23"/>
    <p:sldId id="266" r:id="rId24"/>
    <p:sldId id="269" r:id="rId25"/>
    <p:sldId id="288" r:id="rId26"/>
    <p:sldId id="271" r:id="rId27"/>
    <p:sldId id="272" r:id="rId28"/>
    <p:sldId id="277" r:id="rId29"/>
    <p:sldId id="278" r:id="rId30"/>
    <p:sldId id="279" r:id="rId31"/>
    <p:sldId id="292" r:id="rId32"/>
    <p:sldId id="281" r:id="rId33"/>
    <p:sldId id="282" r:id="rId34"/>
    <p:sldId id="283" r:id="rId35"/>
    <p:sldId id="284" r:id="rId36"/>
    <p:sldId id="285" r:id="rId37"/>
    <p:sldId id="293" r:id="rId38"/>
    <p:sldId id="294" r:id="rId39"/>
    <p:sldId id="295" r:id="rId40"/>
    <p:sldId id="289" r:id="rId41"/>
    <p:sldId id="290"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E575A-373A-4E21-AB6D-0DADA7E7492A}" type="datetimeFigureOut">
              <a:rPr lang="it-IT" smtClean="0"/>
              <a:pPr/>
              <a:t>07/04/2020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84F15-196C-495E-8C99-B7E9E75A3B4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33</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34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35</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39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11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15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18</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21</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24</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684F15-196C-495E-8C99-B7E9E75A3B4C}" type="slidenum">
              <a:rPr lang="it-IT" smtClean="0"/>
              <a:pPr/>
              <a:t>28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0FCD96-74A8-42A1-BEA8-18CB1F8B4D24}" type="datetimeFigureOut">
              <a:rPr lang="it-IT" smtClean="0"/>
              <a:pPr/>
              <a:t>07/04/2020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7248A2-12CE-4490-A107-99BF4912BE73}"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FCD96-74A8-42A1-BEA8-18CB1F8B4D24}" type="datetimeFigureOut">
              <a:rPr lang="it-IT" smtClean="0"/>
              <a:pPr/>
              <a:t>07/04/2020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248A2-12CE-4490-A107-99BF4912BE7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i="1" dirty="0" smtClean="0">
                <a:solidFill>
                  <a:srgbClr val="FF0000"/>
                </a:solidFill>
                <a:effectLst>
                  <a:outerShdw blurRad="38100" dist="38100" dir="2700000" algn="tl">
                    <a:srgbClr val="000000">
                      <a:alpha val="43137"/>
                    </a:srgbClr>
                  </a:outerShdw>
                </a:effectLst>
              </a:rPr>
              <a:t>COVID 2-19: “</a:t>
            </a:r>
            <a:r>
              <a:rPr lang="it-IT" b="1" i="1" dirty="0" smtClean="0">
                <a:effectLst>
                  <a:outerShdw blurRad="38100" dist="38100" dir="2700000" algn="tl">
                    <a:srgbClr val="000000">
                      <a:alpha val="43137"/>
                    </a:srgbClr>
                  </a:outerShdw>
                </a:effectLst>
              </a:rPr>
              <a:t>Un virus terribile o un virus ingigantito</a:t>
            </a:r>
            <a:r>
              <a:rPr lang="it-IT" b="1" i="1" dirty="0" smtClean="0">
                <a:solidFill>
                  <a:srgbClr val="002060"/>
                </a:solidFill>
                <a:effectLst>
                  <a:outerShdw blurRad="38100" dist="38100" dir="2700000" algn="tl">
                    <a:srgbClr val="000000">
                      <a:alpha val="43137"/>
                    </a:srgbClr>
                  </a:outerShdw>
                </a:effectLst>
              </a:rPr>
              <a:t>?</a:t>
            </a:r>
            <a:r>
              <a:rPr lang="it-IT" b="1" i="1" dirty="0" smtClean="0">
                <a:effectLst>
                  <a:outerShdw blurRad="38100" dist="38100" dir="2700000" algn="tl">
                    <a:srgbClr val="000000">
                      <a:alpha val="43137"/>
                    </a:srgbClr>
                  </a:outerShdw>
                </a:effectLst>
              </a:rPr>
              <a:t>”</a:t>
            </a:r>
            <a:endParaRPr lang="it-IT" b="1" i="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371600" y="3886200"/>
            <a:ext cx="7058052" cy="971560"/>
          </a:xfrm>
        </p:spPr>
        <p:txBody>
          <a:bodyPr>
            <a:normAutofit fontScale="70000" lnSpcReduction="20000"/>
          </a:bodyPr>
          <a:lstStyle/>
          <a:p>
            <a:r>
              <a:rPr lang="it-IT" sz="2800" b="1" dirty="0" smtClean="0">
                <a:solidFill>
                  <a:schemeClr val="tx1"/>
                </a:solidFill>
                <a:effectLst>
                  <a:outerShdw blurRad="38100" dist="38100" dir="2700000" algn="tl">
                    <a:srgbClr val="000000">
                      <a:alpha val="43137"/>
                    </a:srgbClr>
                  </a:outerShdw>
                </a:effectLst>
              </a:rPr>
              <a:t>Relatore : </a:t>
            </a:r>
            <a:r>
              <a:rPr lang="it-IT" sz="2800" b="1" i="1" dirty="0" smtClean="0">
                <a:solidFill>
                  <a:srgbClr val="002060"/>
                </a:solidFill>
              </a:rPr>
              <a:t>Mario Vaccaro</a:t>
            </a:r>
            <a:r>
              <a:rPr lang="it-IT" sz="2800" dirty="0" smtClean="0"/>
              <a:t> </a:t>
            </a:r>
            <a:r>
              <a:rPr lang="it-IT" sz="2800" b="1" dirty="0" smtClean="0">
                <a:solidFill>
                  <a:schemeClr val="tx1"/>
                </a:solidFill>
                <a:effectLst>
                  <a:outerShdw blurRad="38100" dist="38100" dir="2700000" algn="tl">
                    <a:srgbClr val="000000">
                      <a:alpha val="43137"/>
                    </a:srgbClr>
                  </a:outerShdw>
                </a:effectLst>
              </a:rPr>
              <a:t>(</a:t>
            </a:r>
            <a:r>
              <a:rPr lang="it-IT" sz="2800" b="1" dirty="0" err="1" smtClean="0">
                <a:solidFill>
                  <a:srgbClr val="C00000"/>
                </a:solidFill>
                <a:effectLst>
                  <a:outerShdw blurRad="38100" dist="38100" dir="2700000" algn="tl">
                    <a:srgbClr val="000000">
                      <a:alpha val="43137"/>
                    </a:srgbClr>
                  </a:outerShdw>
                </a:effectLst>
              </a:rPr>
              <a:t>Infettivologo</a:t>
            </a:r>
            <a:r>
              <a:rPr lang="it-IT" sz="2800" b="1" dirty="0" smtClean="0">
                <a:solidFill>
                  <a:schemeClr val="tx1"/>
                </a:solidFill>
                <a:effectLst>
                  <a:outerShdw blurRad="38100" dist="38100" dir="2700000" algn="tl">
                    <a:srgbClr val="000000">
                      <a:alpha val="43137"/>
                    </a:srgbClr>
                  </a:outerShdw>
                </a:effectLst>
              </a:rPr>
              <a:t>)</a:t>
            </a:r>
          </a:p>
          <a:p>
            <a:r>
              <a:rPr lang="it-IT" sz="2800" b="1" dirty="0" err="1" smtClean="0">
                <a:solidFill>
                  <a:schemeClr val="tx1"/>
                </a:solidFill>
                <a:effectLst>
                  <a:outerShdw blurRad="38100" dist="38100" dir="2700000" algn="tl">
                    <a:srgbClr val="000000">
                      <a:alpha val="43137"/>
                    </a:srgbClr>
                  </a:outerShdw>
                </a:effectLst>
              </a:rPr>
              <a:t>Roccapiemonte</a:t>
            </a:r>
            <a:r>
              <a:rPr lang="it-IT" sz="2800" b="1" dirty="0" smtClean="0">
                <a:solidFill>
                  <a:schemeClr val="tx1"/>
                </a:solidFill>
                <a:effectLst>
                  <a:outerShdw blurRad="38100" dist="38100" dir="2700000" algn="tl">
                    <a:srgbClr val="000000">
                      <a:alpha val="43137"/>
                    </a:srgbClr>
                  </a:outerShdw>
                </a:effectLst>
              </a:rPr>
              <a:t> (SA</a:t>
            </a:r>
            <a:r>
              <a:rPr lang="it-IT" sz="2800" b="1" dirty="0" smtClean="0">
                <a:solidFill>
                  <a:schemeClr val="tx1"/>
                </a:solidFill>
                <a:effectLst>
                  <a:outerShdw blurRad="38100" dist="38100" dir="2700000" algn="tl">
                    <a:srgbClr val="000000">
                      <a:alpha val="43137"/>
                    </a:srgbClr>
                  </a:outerShdw>
                </a:effectLst>
              </a:rPr>
              <a:t>) presso Liceo Scientifico: </a:t>
            </a:r>
            <a:r>
              <a:rPr lang="it-IT" sz="2800" b="1" dirty="0" smtClean="0">
                <a:solidFill>
                  <a:srgbClr val="002060"/>
                </a:solidFill>
                <a:effectLst>
                  <a:outerShdw blurRad="38100" dist="38100" dir="2700000" algn="tl">
                    <a:srgbClr val="000000">
                      <a:alpha val="43137"/>
                    </a:srgbClr>
                  </a:outerShdw>
                </a:effectLst>
              </a:rPr>
              <a:t>07/4/2020</a:t>
            </a:r>
            <a:endParaRPr lang="it-IT" sz="2800" b="1" dirty="0" smtClean="0">
              <a:solidFill>
                <a:srgbClr val="002060"/>
              </a:solidFill>
              <a:effectLst>
                <a:outerShdw blurRad="38100" dist="38100" dir="2700000" algn="tl">
                  <a:srgbClr val="000000">
                    <a:alpha val="43137"/>
                  </a:srgbClr>
                </a:outerShdw>
              </a:effectLst>
            </a:endParaRPr>
          </a:p>
          <a:p>
            <a:r>
              <a:rPr lang="it-IT" sz="2800" b="1" dirty="0" smtClean="0">
                <a:solidFill>
                  <a:srgbClr val="C00000"/>
                </a:solidFill>
                <a:effectLst>
                  <a:outerShdw blurRad="38100" dist="38100" dir="2700000" algn="tl">
                    <a:srgbClr val="000000">
                      <a:alpha val="43137"/>
                    </a:srgbClr>
                  </a:outerShdw>
                </a:effectLst>
              </a:rPr>
              <a:t>VIDEOCONFERENZA</a:t>
            </a:r>
            <a:endParaRPr lang="it-IT" sz="2800" b="1" dirty="0" smtClean="0">
              <a:solidFill>
                <a:srgbClr val="C00000"/>
              </a:solidFill>
              <a:effectLst>
                <a:outerShdw blurRad="38100" dist="38100" dir="2700000" algn="tl">
                  <a:srgbClr val="000000">
                    <a:alpha val="43137"/>
                  </a:srgbClr>
                </a:outerShdw>
              </a:effectLst>
            </a:endParaRPr>
          </a:p>
          <a:p>
            <a:endParaRPr lang="it-IT" dirty="0"/>
          </a:p>
        </p:txBody>
      </p:sp>
      <p:pic>
        <p:nvPicPr>
          <p:cNvPr id="19458"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2428860" y="142852"/>
            <a:ext cx="4357719" cy="1857388"/>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2857488" y="4857760"/>
            <a:ext cx="4214842" cy="18573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2594"/>
          </a:xfrm>
        </p:spPr>
        <p:txBody>
          <a:bodyPr>
            <a:normAutofit fontScale="90000"/>
          </a:bodyPr>
          <a:lstStyle/>
          <a:p>
            <a:r>
              <a:rPr lang="it-IT" sz="4000" b="1" dirty="0" smtClean="0">
                <a:solidFill>
                  <a:srgbClr val="FF0000"/>
                </a:solidFill>
                <a:effectLst>
                  <a:outerShdw blurRad="38100" dist="38100" dir="2700000" algn="tl">
                    <a:srgbClr val="000000">
                      <a:alpha val="43137"/>
                    </a:srgbClr>
                  </a:outerShdw>
                </a:effectLst>
              </a:rPr>
              <a:t>COVID 2-19</a:t>
            </a:r>
            <a:r>
              <a:rPr lang="it-IT" sz="3100" b="1" i="1" dirty="0" smtClean="0">
                <a:solidFill>
                  <a:srgbClr val="FF0000"/>
                </a:solidFill>
                <a:effectLst>
                  <a:outerShdw blurRad="38100" dist="38100" dir="2700000" algn="tl">
                    <a:srgbClr val="000000">
                      <a:alpha val="43137"/>
                    </a:srgbClr>
                  </a:outerShdw>
                </a:effectLst>
              </a:rPr>
              <a:t>: </a:t>
            </a:r>
            <a:r>
              <a:rPr lang="it-IT" sz="3100" b="1" i="1" dirty="0" smtClean="0">
                <a:effectLst>
                  <a:outerShdw blurRad="38100" dist="38100" dir="2700000" algn="tl">
                    <a:srgbClr val="000000">
                      <a:alpha val="43137"/>
                    </a:srgbClr>
                  </a:outerShdw>
                </a:effectLst>
              </a:rPr>
              <a:t>“</a:t>
            </a:r>
            <a:r>
              <a:rPr lang="it-IT" sz="3100" b="1" i="1" u="sng" dirty="0" smtClean="0">
                <a:effectLst>
                  <a:outerShdw blurRad="38100" dist="38100" dir="2700000" algn="tl">
                    <a:srgbClr val="000000">
                      <a:alpha val="43137"/>
                    </a:srgbClr>
                  </a:outerShdw>
                </a:effectLst>
              </a:rPr>
              <a:t>Meccanismo patogenetico</a:t>
            </a:r>
            <a:r>
              <a:rPr lang="it-IT" sz="3100" b="1" i="1" dirty="0" smtClean="0">
                <a:effectLst>
                  <a:outerShdw blurRad="38100" dist="38100" dir="2700000" algn="tl">
                    <a:srgbClr val="000000">
                      <a:alpha val="43137"/>
                    </a:srgbClr>
                  </a:outerShdw>
                </a:effectLst>
              </a:rPr>
              <a:t>”</a:t>
            </a:r>
            <a:endParaRPr lang="it-IT" sz="31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214423"/>
            <a:ext cx="8229600" cy="3786214"/>
          </a:xfrm>
        </p:spPr>
        <p:txBody>
          <a:bodyPr>
            <a:normAutofit/>
          </a:bodyPr>
          <a:lstStyle/>
          <a:p>
            <a:pPr>
              <a:buClr>
                <a:srgbClr val="C00000"/>
              </a:buClr>
              <a:buFont typeface="Wingdings" pitchFamily="2" charset="2"/>
              <a:buChar char="§"/>
            </a:pPr>
            <a:r>
              <a:rPr lang="it-IT" sz="2600" b="1" i="1" dirty="0" smtClean="0">
                <a:effectLst>
                  <a:outerShdw blurRad="38100" dist="38100" dir="2700000" algn="tl">
                    <a:srgbClr val="000000">
                      <a:alpha val="43137"/>
                    </a:srgbClr>
                  </a:outerShdw>
                </a:effectLst>
              </a:rPr>
              <a:t>Il COVID 2-19 infetta le cellule grazie alla sua proteina “Spike” che legandosi a dei recettori, presenti sulla cellula, riesce ad inserirsi all’interno di quest’ultima</a:t>
            </a:r>
          </a:p>
          <a:p>
            <a:pPr>
              <a:buClr>
                <a:srgbClr val="C00000"/>
              </a:buClr>
              <a:buFont typeface="Wingdings" pitchFamily="2" charset="2"/>
              <a:buChar char="§"/>
            </a:pPr>
            <a:r>
              <a:rPr lang="it-IT" sz="2600" b="1" i="1" dirty="0" smtClean="0"/>
              <a:t>I ricercatori del team di </a:t>
            </a:r>
            <a:r>
              <a:rPr lang="it-IT" sz="2600" b="1" i="1" dirty="0" err="1" smtClean="0"/>
              <a:t>Qiang</a:t>
            </a:r>
            <a:r>
              <a:rPr lang="it-IT" sz="2600" b="1" i="1" dirty="0" smtClean="0"/>
              <a:t> </a:t>
            </a:r>
            <a:r>
              <a:rPr lang="it-IT" sz="2600" b="1" i="1" dirty="0" err="1" smtClean="0"/>
              <a:t>Zhou</a:t>
            </a:r>
            <a:r>
              <a:rPr lang="it-IT" sz="2600" b="1" i="1" dirty="0" smtClean="0"/>
              <a:t> del </a:t>
            </a:r>
            <a:r>
              <a:rPr lang="it-IT" sz="2600" b="1" i="1" dirty="0" err="1" smtClean="0"/>
              <a:t>Westlake</a:t>
            </a:r>
            <a:r>
              <a:rPr lang="it-IT" sz="2600" b="1" i="1" dirty="0" smtClean="0"/>
              <a:t> </a:t>
            </a:r>
            <a:r>
              <a:rPr lang="it-IT" sz="2600" b="1" i="1" dirty="0" err="1" smtClean="0"/>
              <a:t>Institute</a:t>
            </a:r>
            <a:r>
              <a:rPr lang="it-IT" sz="2600" b="1" i="1" dirty="0" smtClean="0"/>
              <a:t> </a:t>
            </a:r>
            <a:r>
              <a:rPr lang="it-IT" sz="2600" b="1" i="1" dirty="0" err="1" smtClean="0"/>
              <a:t>for</a:t>
            </a:r>
            <a:r>
              <a:rPr lang="it-IT" sz="2600" b="1" i="1" dirty="0" smtClean="0"/>
              <a:t> </a:t>
            </a:r>
            <a:r>
              <a:rPr lang="it-IT" sz="2600" b="1" i="1" dirty="0" err="1" smtClean="0"/>
              <a:t>Advanced</a:t>
            </a:r>
            <a:r>
              <a:rPr lang="it-IT" sz="2600" b="1" i="1" dirty="0" smtClean="0"/>
              <a:t> </a:t>
            </a:r>
            <a:r>
              <a:rPr lang="it-IT" sz="2600" b="1" i="1" dirty="0" err="1" smtClean="0"/>
              <a:t>Study</a:t>
            </a:r>
            <a:r>
              <a:rPr lang="it-IT" sz="2600" b="1" i="1" dirty="0" smtClean="0"/>
              <a:t> di Hangzhou (Cina) e dell'Università di Pechino descrivono la struttura in crioscopia elettronica della proteina che questo virus dirotta per penetrare nelle cellule umane, legata insieme a una proteina della membrana cellulare</a:t>
            </a:r>
          </a:p>
          <a:p>
            <a:pPr>
              <a:buNone/>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57158" y="428604"/>
            <a:ext cx="4357718" cy="1857388"/>
          </a:xfrm>
          <a:prstGeom prst="rect">
            <a:avLst/>
          </a:prstGeom>
          <a:noFill/>
          <a:ln w="9525">
            <a:noFill/>
            <a:miter lim="800000"/>
            <a:headEnd/>
            <a:tailEnd/>
          </a:ln>
          <a:effectLst/>
        </p:spPr>
      </p:pic>
      <p:sp>
        <p:nvSpPr>
          <p:cNvPr id="5" name="CasellaDiTesto 4"/>
          <p:cNvSpPr txBox="1"/>
          <p:nvPr/>
        </p:nvSpPr>
        <p:spPr>
          <a:xfrm>
            <a:off x="5214942" y="571480"/>
            <a:ext cx="3643338" cy="3693319"/>
          </a:xfrm>
          <a:prstGeom prst="rect">
            <a:avLst/>
          </a:prstGeom>
          <a:noFill/>
        </p:spPr>
        <p:txBody>
          <a:bodyPr wrap="square" rtlCol="0">
            <a:spAutoFit/>
          </a:bodyPr>
          <a:lstStyle/>
          <a:p>
            <a:pPr>
              <a:buClr>
                <a:srgbClr val="C00000"/>
              </a:buClr>
              <a:buFont typeface="Wingdings" pitchFamily="2" charset="2"/>
              <a:buChar char="§"/>
            </a:pPr>
            <a:r>
              <a:rPr lang="it-IT" b="1" i="1" dirty="0" smtClean="0">
                <a:solidFill>
                  <a:srgbClr val="C00000"/>
                </a:solidFill>
                <a:effectLst>
                  <a:outerShdw blurRad="38100" dist="38100" dir="2700000" algn="tl">
                    <a:srgbClr val="000000">
                      <a:alpha val="43137"/>
                    </a:srgbClr>
                  </a:outerShdw>
                </a:effectLst>
              </a:rPr>
              <a:t>Quando il nuovo coronavirus infetta un ospite umano, il primo passo nel processo parte dalla proteina virale '</a:t>
            </a:r>
            <a:r>
              <a:rPr lang="it-IT" b="1" i="1" dirty="0" err="1" smtClean="0">
                <a:solidFill>
                  <a:srgbClr val="C00000"/>
                </a:solidFill>
                <a:effectLst>
                  <a:outerShdw blurRad="38100" dist="38100" dir="2700000" algn="tl">
                    <a:srgbClr val="000000">
                      <a:alpha val="43137"/>
                    </a:srgbClr>
                  </a:outerShdw>
                </a:effectLst>
              </a:rPr>
              <a:t>spike</a:t>
            </a:r>
            <a:r>
              <a:rPr lang="it-IT" b="1" i="1" dirty="0" smtClean="0">
                <a:solidFill>
                  <a:srgbClr val="C00000"/>
                </a:solidFill>
                <a:effectLst>
                  <a:outerShdw blurRad="38100" dist="38100" dir="2700000" algn="tl">
                    <a:srgbClr val="000000">
                      <a:alpha val="43137"/>
                    </a:srgbClr>
                  </a:outerShdw>
                </a:effectLst>
              </a:rPr>
              <a:t>' (o "S")</a:t>
            </a:r>
            <a:r>
              <a:rPr lang="it-IT" dirty="0" smtClean="0"/>
              <a:t> - la cui struttura è stata svelata da uno studio del 19 febbraio scorso - </a:t>
            </a:r>
            <a:r>
              <a:rPr lang="it-IT" b="1" i="1" dirty="0" smtClean="0">
                <a:solidFill>
                  <a:srgbClr val="C00000"/>
                </a:solidFill>
              </a:rPr>
              <a:t>che si lega al recettore umano di </a:t>
            </a:r>
            <a:r>
              <a:rPr lang="it-IT" dirty="0" smtClean="0"/>
              <a:t> </a:t>
            </a:r>
            <a:r>
              <a:rPr lang="it-IT" b="1" dirty="0" smtClean="0">
                <a:solidFill>
                  <a:srgbClr val="002060"/>
                </a:solidFill>
              </a:rPr>
              <a:t>ACE2</a:t>
            </a:r>
            <a:r>
              <a:rPr lang="it-IT" b="1" dirty="0" smtClean="0"/>
              <a:t>,</a:t>
            </a:r>
            <a:r>
              <a:rPr lang="it-IT" b="1" i="1" dirty="0" smtClean="0">
                <a:solidFill>
                  <a:srgbClr val="C00000"/>
                </a:solidFill>
              </a:rPr>
              <a:t> (enzima associato alla trasformazione dell'</a:t>
            </a:r>
            <a:r>
              <a:rPr lang="it-IT" b="1" i="1" dirty="0" err="1" smtClean="0">
                <a:solidFill>
                  <a:srgbClr val="C00000"/>
                </a:solidFill>
              </a:rPr>
              <a:t>angiotensina</a:t>
            </a:r>
            <a:r>
              <a:rPr lang="it-IT" dirty="0" smtClean="0"/>
              <a:t>) </a:t>
            </a:r>
          </a:p>
          <a:p>
            <a:pPr>
              <a:buClr>
                <a:srgbClr val="C00000"/>
              </a:buClr>
              <a:buFont typeface="Wingdings" pitchFamily="2" charset="2"/>
              <a:buChar char="§"/>
            </a:pPr>
            <a:r>
              <a:rPr lang="it-IT" b="1" i="1" dirty="0" smtClean="0"/>
              <a:t>In questo studio i ricercatori descrivono la struttura di Ace2 legata con una proteina di membrana umana chiamata B0AT1</a:t>
            </a:r>
            <a:endParaRPr lang="it-IT" dirty="0" smtClean="0"/>
          </a:p>
        </p:txBody>
      </p:sp>
      <p:sp>
        <p:nvSpPr>
          <p:cNvPr id="6" name="CasellaDiTesto 5"/>
          <p:cNvSpPr txBox="1"/>
          <p:nvPr/>
        </p:nvSpPr>
        <p:spPr>
          <a:xfrm>
            <a:off x="3786182" y="4357694"/>
            <a:ext cx="1143008" cy="461665"/>
          </a:xfrm>
          <a:prstGeom prst="rect">
            <a:avLst/>
          </a:prstGeom>
          <a:noFill/>
        </p:spPr>
        <p:txBody>
          <a:bodyPr wrap="square" rtlCol="0">
            <a:spAutoFit/>
          </a:bodyPr>
          <a:lstStyle/>
          <a:p>
            <a:r>
              <a:rPr lang="it-IT" sz="2400" b="1" dirty="0" smtClean="0">
                <a:solidFill>
                  <a:schemeClr val="bg1"/>
                </a:solidFill>
              </a:rPr>
              <a:t>Spike</a:t>
            </a:r>
            <a:endParaRPr lang="it-IT" sz="2400" b="1" dirty="0">
              <a:solidFill>
                <a:schemeClr val="bg1"/>
              </a:solidFill>
            </a:endParaRPr>
          </a:p>
        </p:txBody>
      </p:sp>
      <p:sp>
        <p:nvSpPr>
          <p:cNvPr id="7" name="CasellaDiTesto 6"/>
          <p:cNvSpPr txBox="1"/>
          <p:nvPr/>
        </p:nvSpPr>
        <p:spPr>
          <a:xfrm>
            <a:off x="5429256" y="4325503"/>
            <a:ext cx="3500462" cy="2246769"/>
          </a:xfrm>
          <a:prstGeom prst="rect">
            <a:avLst/>
          </a:prstGeom>
          <a:solidFill>
            <a:srgbClr val="FFC000"/>
          </a:solidFill>
        </p:spPr>
        <p:txBody>
          <a:bodyPr wrap="square" rtlCol="0">
            <a:spAutoFit/>
          </a:bodyPr>
          <a:lstStyle/>
          <a:p>
            <a:r>
              <a:rPr lang="it-IT" sz="2000" b="1" i="1" dirty="0" smtClean="0">
                <a:effectLst>
                  <a:outerShdw blurRad="38100" dist="38100" dir="2700000" algn="tl">
                    <a:srgbClr val="000000">
                      <a:alpha val="43137"/>
                    </a:srgbClr>
                  </a:outerShdw>
                </a:effectLst>
              </a:rPr>
              <a:t>Questa intuizione su come il nuovo coronavirus lega il suo recettore umano alla superficie di una cellula </a:t>
            </a:r>
            <a:r>
              <a:rPr lang="it-IT" sz="2000" b="1" i="1" dirty="0" smtClean="0">
                <a:solidFill>
                  <a:srgbClr val="C00000"/>
                </a:solidFill>
                <a:effectLst>
                  <a:outerShdw blurRad="38100" dist="38100" dir="2700000" algn="tl">
                    <a:srgbClr val="000000">
                      <a:alpha val="43137"/>
                    </a:srgbClr>
                  </a:outerShdw>
                </a:effectLst>
              </a:rPr>
              <a:t>potrebbe fornire la base per lo sviluppo di nuove terapie mirate</a:t>
            </a:r>
            <a:r>
              <a:rPr lang="it-IT" sz="2000" b="1" i="1" dirty="0" smtClean="0">
                <a:effectLst>
                  <a:outerShdw blurRad="38100" dist="38100" dir="2700000" algn="tl">
                    <a:srgbClr val="000000">
                      <a:alpha val="43137"/>
                    </a:srgbClr>
                  </a:outerShdw>
                </a:effectLst>
              </a:rPr>
              <a:t>, affermano gli autori dello studio</a:t>
            </a:r>
            <a:endParaRPr lang="it-IT" sz="2000" b="1" i="1"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4"/>
          <a:srcRect/>
          <a:stretch>
            <a:fillRect/>
          </a:stretch>
        </p:blipFill>
        <p:spPr bwMode="auto">
          <a:xfrm>
            <a:off x="357158" y="2357430"/>
            <a:ext cx="4429156" cy="214314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357190" y="4572032"/>
            <a:ext cx="4429124" cy="19288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ox(in)">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box(in)">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3600" b="1" dirty="0" smtClean="0">
                <a:effectLst>
                  <a:outerShdw blurRad="38100" dist="38100" dir="2700000" algn="tl">
                    <a:srgbClr val="000000">
                      <a:alpha val="43137"/>
                    </a:srgbClr>
                  </a:outerShdw>
                </a:effectLst>
              </a:rPr>
              <a:t>“</a:t>
            </a:r>
            <a:r>
              <a:rPr lang="it-IT" sz="3600" b="1" i="1" u="sng" dirty="0" smtClean="0">
                <a:effectLst>
                  <a:outerShdw blurRad="38100" dist="38100" dir="2700000" algn="tl">
                    <a:srgbClr val="000000">
                      <a:alpha val="43137"/>
                    </a:srgbClr>
                  </a:outerShdw>
                </a:effectLst>
              </a:rPr>
              <a:t>Sintomi e segni</a:t>
            </a:r>
            <a:r>
              <a:rPr lang="it-IT" sz="3600" b="1" dirty="0" smtClean="0">
                <a:effectLst>
                  <a:outerShdw blurRad="38100" dist="38100" dir="2700000" algn="tl">
                    <a:srgbClr val="000000">
                      <a:alpha val="43137"/>
                    </a:srgbClr>
                  </a:outerShdw>
                </a:effectLst>
              </a:rPr>
              <a:t>”</a:t>
            </a:r>
            <a:endParaRPr lang="it-IT" sz="36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3857620" y="1214422"/>
            <a:ext cx="4829180" cy="3471874"/>
          </a:xfrm>
        </p:spPr>
        <p:txBody>
          <a:bodyPr>
            <a:normAutofit fontScale="77500" lnSpcReduction="20000"/>
          </a:bodyPr>
          <a:lstStyle/>
          <a:p>
            <a:pPr>
              <a:buClr>
                <a:srgbClr val="C00000"/>
              </a:buClr>
              <a:buFont typeface="Wingdings" pitchFamily="2" charset="2"/>
              <a:buChar char="§"/>
            </a:pPr>
            <a:r>
              <a:rPr lang="it-IT" b="1" u="sng" dirty="0">
                <a:solidFill>
                  <a:srgbClr val="002060"/>
                </a:solidFill>
                <a:effectLst>
                  <a:outerShdw blurRad="38100" dist="38100" dir="2700000" algn="tl">
                    <a:srgbClr val="000000">
                      <a:alpha val="43137"/>
                    </a:srgbClr>
                  </a:outerShdw>
                </a:effectLst>
              </a:rPr>
              <a:t>I</a:t>
            </a:r>
            <a:r>
              <a:rPr lang="it-IT" b="1" u="sng" dirty="0" smtClean="0">
                <a:solidFill>
                  <a:srgbClr val="002060"/>
                </a:solidFill>
                <a:effectLst>
                  <a:outerShdw blurRad="38100" dist="38100" dir="2700000" algn="tl">
                    <a:srgbClr val="000000">
                      <a:alpha val="43137"/>
                    </a:srgbClr>
                  </a:outerShdw>
                </a:effectLst>
              </a:rPr>
              <a:t> sintomi più comuni includono: </a:t>
            </a:r>
          </a:p>
          <a:p>
            <a:pPr>
              <a:buClr>
                <a:srgbClr val="002060"/>
              </a:buClr>
              <a:buFont typeface="Wingdings" pitchFamily="2" charset="2"/>
              <a:buChar char="Ø"/>
            </a:pPr>
            <a:r>
              <a:rPr lang="it-IT" b="1" dirty="0"/>
              <a:t>F</a:t>
            </a:r>
            <a:r>
              <a:rPr lang="it-IT" b="1" dirty="0" smtClean="0"/>
              <a:t>ebbre, tosse, difficoltà respiratorie</a:t>
            </a:r>
            <a:r>
              <a:rPr lang="it-IT" dirty="0" smtClean="0"/>
              <a:t> </a:t>
            </a:r>
          </a:p>
          <a:p>
            <a:pPr>
              <a:buClr>
                <a:srgbClr val="C00000"/>
              </a:buClr>
              <a:buFont typeface="Wingdings" pitchFamily="2" charset="2"/>
              <a:buChar char="§"/>
            </a:pPr>
            <a:endParaRPr lang="it-IT" dirty="0" smtClean="0"/>
          </a:p>
          <a:p>
            <a:pPr>
              <a:buClr>
                <a:srgbClr val="C00000"/>
              </a:buClr>
              <a:buFont typeface="Wingdings" pitchFamily="2" charset="2"/>
              <a:buChar char="§"/>
            </a:pPr>
            <a:r>
              <a:rPr lang="it-IT" b="1" u="sng" dirty="0" smtClean="0">
                <a:solidFill>
                  <a:srgbClr val="002060"/>
                </a:solidFill>
                <a:effectLst>
                  <a:outerShdw blurRad="38100" dist="38100" dir="2700000" algn="tl">
                    <a:srgbClr val="000000">
                      <a:alpha val="43137"/>
                    </a:srgbClr>
                  </a:outerShdw>
                </a:effectLst>
              </a:rPr>
              <a:t>Nei casi più gravi: </a:t>
            </a:r>
          </a:p>
          <a:p>
            <a:pPr>
              <a:buClr>
                <a:srgbClr val="002060"/>
              </a:buClr>
              <a:buFont typeface="Wingdings" pitchFamily="2" charset="2"/>
              <a:buChar char="Ø"/>
            </a:pPr>
            <a:r>
              <a:rPr lang="it-IT" b="1" dirty="0"/>
              <a:t>P</a:t>
            </a:r>
            <a:r>
              <a:rPr lang="it-IT" b="1" dirty="0" smtClean="0"/>
              <a:t>olmonite, sindrome respiratoria acuta grave, insufficienza renale , microembolia generalizzata, ecc</a:t>
            </a:r>
            <a:endParaRPr lang="it-IT" dirty="0"/>
          </a:p>
        </p:txBody>
      </p:sp>
      <p:sp>
        <p:nvSpPr>
          <p:cNvPr id="5" name="CasellaDiTesto 4"/>
          <p:cNvSpPr txBox="1"/>
          <p:nvPr/>
        </p:nvSpPr>
        <p:spPr>
          <a:xfrm>
            <a:off x="357158" y="4729001"/>
            <a:ext cx="8286808" cy="1200329"/>
          </a:xfrm>
          <a:prstGeom prst="rect">
            <a:avLst/>
          </a:prstGeom>
          <a:solidFill>
            <a:srgbClr val="FFC000"/>
          </a:solidFill>
        </p:spPr>
        <p:txBody>
          <a:bodyPr wrap="square" rtlCol="0">
            <a:spAutoFit/>
          </a:bodyPr>
          <a:lstStyle/>
          <a:p>
            <a:r>
              <a:rPr lang="it-IT" sz="2400" b="1" i="1" dirty="0" smtClean="0"/>
              <a:t>Le persone più suscettibili alle forme gravi sono gli anziani e quelle con malattie preesistenti, quali diabete,  malattie cardiache, cancro, pneumopatie, ecc, </a:t>
            </a:r>
            <a:r>
              <a:rPr lang="it-IT" sz="2400" b="1" i="1" dirty="0" err="1" smtClean="0"/>
              <a:t>ecc</a:t>
            </a:r>
            <a:endParaRPr lang="it-IT" sz="2000" b="1" i="1" dirty="0"/>
          </a:p>
        </p:txBody>
      </p:sp>
      <p:pic>
        <p:nvPicPr>
          <p:cNvPr id="3074" name="Picture 2"/>
          <p:cNvPicPr>
            <a:picLocks noChangeAspect="1" noChangeArrowheads="1"/>
          </p:cNvPicPr>
          <p:nvPr/>
        </p:nvPicPr>
        <p:blipFill>
          <a:blip r:embed="rId2"/>
          <a:srcRect/>
          <a:stretch>
            <a:fillRect/>
          </a:stretch>
        </p:blipFill>
        <p:spPr bwMode="auto">
          <a:xfrm>
            <a:off x="214282" y="1214422"/>
            <a:ext cx="3257550" cy="30003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11222"/>
          </a:xfrm>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3600" b="1" i="1" dirty="0" smtClean="0">
                <a:solidFill>
                  <a:srgbClr val="002060"/>
                </a:solidFill>
                <a:effectLst>
                  <a:outerShdw blurRad="38100" dist="38100" dir="2700000" algn="tl">
                    <a:srgbClr val="000000">
                      <a:alpha val="43137"/>
                    </a:srgbClr>
                  </a:outerShdw>
                </a:effectLst>
              </a:rPr>
              <a:t>versus</a:t>
            </a:r>
            <a:r>
              <a:rPr lang="it-IT" sz="3600" b="1" dirty="0" smtClean="0">
                <a:solidFill>
                  <a:srgbClr val="FF0000"/>
                </a:solidFill>
                <a:effectLst>
                  <a:outerShdw blurRad="38100" dist="38100" dir="2700000" algn="tl">
                    <a:srgbClr val="000000">
                      <a:alpha val="43137"/>
                    </a:srgbClr>
                  </a:outerShdw>
                </a:effectLst>
              </a:rPr>
              <a:t> INFLUENZA</a:t>
            </a:r>
            <a:endParaRPr lang="it-IT" sz="36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857488" y="1600200"/>
            <a:ext cx="5829312" cy="4525963"/>
          </a:xfrm>
        </p:spPr>
        <p:txBody>
          <a:bodyPr>
            <a:normAutofit fontScale="92500" lnSpcReduction="10000"/>
          </a:bodyPr>
          <a:lstStyle/>
          <a:p>
            <a:pPr>
              <a:buClr>
                <a:srgbClr val="C00000"/>
              </a:buClr>
              <a:buFont typeface="Wingdings" pitchFamily="2" charset="2"/>
              <a:buChar char="§"/>
            </a:pPr>
            <a:r>
              <a:rPr lang="it-IT" b="1" i="1" dirty="0" smtClean="0"/>
              <a:t>I sintomi sono simili e consistono in tosse, febbre, raffreddore. Sono tuttavia causati da virus differenti </a:t>
            </a:r>
          </a:p>
          <a:p>
            <a:pPr>
              <a:buClr>
                <a:srgbClr val="C00000"/>
              </a:buClr>
              <a:buFont typeface="Wingdings" pitchFamily="2" charset="2"/>
              <a:buChar char="§"/>
            </a:pPr>
            <a:r>
              <a:rPr lang="it-IT" b="1" i="1" dirty="0" smtClean="0"/>
              <a:t>In caso di sospetto di Coronavirus, è necessario effettuare esami di laboratorio (</a:t>
            </a:r>
            <a:r>
              <a:rPr lang="it-IT" b="1" i="1" dirty="0" smtClean="0">
                <a:solidFill>
                  <a:srgbClr val="C00000"/>
                </a:solidFill>
                <a:effectLst>
                  <a:outerShdw blurRad="38100" dist="38100" dir="2700000" algn="tl">
                    <a:srgbClr val="000000">
                      <a:alpha val="43137"/>
                    </a:srgbClr>
                  </a:outerShdw>
                </a:effectLst>
              </a:rPr>
              <a:t>TAMPONE</a:t>
            </a:r>
            <a:r>
              <a:rPr lang="it-IT" b="1" i="1" dirty="0" smtClean="0"/>
              <a:t>) per confermare la diagnosi e differenziare la sintomatologia</a:t>
            </a:r>
            <a:endParaRPr lang="it-IT" b="1" u="sng" dirty="0">
              <a:solidFill>
                <a:srgbClr val="002060"/>
              </a:solidFill>
              <a:effectLst>
                <a:outerShdw blurRad="38100" dist="38100" dir="2700000" algn="tl">
                  <a:srgbClr val="000000">
                    <a:alpha val="43137"/>
                  </a:srgbClr>
                </a:outerShdw>
              </a:effectLst>
            </a:endParaRPr>
          </a:p>
        </p:txBody>
      </p:sp>
      <p:pic>
        <p:nvPicPr>
          <p:cNvPr id="4"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214315" y="2571744"/>
            <a:ext cx="2357421"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3600" b="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Periodo di incubazione</a:t>
            </a:r>
            <a:r>
              <a:rPr lang="it-IT" sz="3600" b="1" dirty="0" smtClean="0">
                <a:effectLst>
                  <a:outerShdw blurRad="38100" dist="38100" dir="2700000" algn="tl">
                    <a:srgbClr val="000000">
                      <a:alpha val="43137"/>
                    </a:srgbClr>
                  </a:outerShdw>
                </a:effectLst>
              </a:rPr>
              <a:t>”</a:t>
            </a:r>
            <a:endParaRPr lang="it-IT" sz="36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786050" y="1600200"/>
            <a:ext cx="5900750" cy="4329130"/>
          </a:xfrm>
        </p:spPr>
        <p:txBody>
          <a:bodyPr>
            <a:noAutofit/>
          </a:bodyPr>
          <a:lstStyle/>
          <a:p>
            <a:r>
              <a:rPr lang="it-IT" b="1" i="1" dirty="0" smtClean="0">
                <a:effectLst>
                  <a:outerShdw blurRad="38100" dist="38100" dir="2700000" algn="tl">
                    <a:srgbClr val="000000">
                      <a:alpha val="43137"/>
                    </a:srgbClr>
                  </a:outerShdw>
                </a:effectLst>
              </a:rPr>
              <a:t>Il periodo di incubazione rappresenta il </a:t>
            </a:r>
            <a:r>
              <a:rPr lang="it-IT" b="1" i="1" dirty="0" smtClean="0">
                <a:solidFill>
                  <a:srgbClr val="C00000"/>
                </a:solidFill>
                <a:effectLst>
                  <a:outerShdw blurRad="38100" dist="38100" dir="2700000" algn="tl">
                    <a:srgbClr val="000000">
                      <a:alpha val="43137"/>
                    </a:srgbClr>
                  </a:outerShdw>
                </a:effectLst>
              </a:rPr>
              <a:t>periodo di tempo che intercorre fra il contagio e lo sviluppo dei sintomi clinici</a:t>
            </a:r>
          </a:p>
          <a:p>
            <a:endParaRPr lang="it-IT" b="1" i="1" dirty="0" smtClean="0">
              <a:effectLst>
                <a:outerShdw blurRad="38100" dist="38100" dir="2700000" algn="tl">
                  <a:srgbClr val="000000">
                    <a:alpha val="43137"/>
                  </a:srgbClr>
                </a:outerShdw>
              </a:effectLst>
            </a:endParaRPr>
          </a:p>
          <a:p>
            <a:r>
              <a:rPr lang="it-IT" b="1" i="1" dirty="0" smtClean="0">
                <a:effectLst>
                  <a:outerShdw blurRad="38100" dist="38100" dir="2700000" algn="tl">
                    <a:srgbClr val="000000">
                      <a:alpha val="43137"/>
                    </a:srgbClr>
                  </a:outerShdw>
                </a:effectLst>
              </a:rPr>
              <a:t>Si stima attualmente che varia fra </a:t>
            </a:r>
            <a:r>
              <a:rPr lang="it-IT" b="1" i="1" dirty="0" smtClean="0">
                <a:solidFill>
                  <a:srgbClr val="C00000"/>
                </a:solidFill>
                <a:effectLst>
                  <a:outerShdw blurRad="38100" dist="38100" dir="2700000" algn="tl">
                    <a:srgbClr val="000000">
                      <a:alpha val="43137"/>
                    </a:srgbClr>
                  </a:outerShdw>
                </a:effectLst>
              </a:rPr>
              <a:t>2 e 14 giorni</a:t>
            </a:r>
            <a:r>
              <a:rPr lang="it-IT" b="1" i="1" dirty="0" smtClean="0">
                <a:effectLst>
                  <a:outerShdw blurRad="38100" dist="38100" dir="2700000" algn="tl">
                    <a:srgbClr val="000000">
                      <a:alpha val="43137"/>
                    </a:srgbClr>
                  </a:outerShdw>
                </a:effectLst>
              </a:rPr>
              <a:t>, </a:t>
            </a:r>
            <a:r>
              <a:rPr lang="it-IT" b="1" i="1" dirty="0" smtClean="0">
                <a:solidFill>
                  <a:srgbClr val="C00000"/>
                </a:solidFill>
                <a:effectLst>
                  <a:outerShdw blurRad="38100" dist="38100" dir="2700000" algn="tl">
                    <a:srgbClr val="000000">
                      <a:alpha val="43137"/>
                    </a:srgbClr>
                  </a:outerShdw>
                </a:effectLst>
              </a:rPr>
              <a:t>fino ad un massimo di 21 giorni</a:t>
            </a:r>
            <a:endParaRPr lang="it-IT" b="1" i="1" dirty="0">
              <a:solidFill>
                <a:srgbClr val="C00000"/>
              </a:solidFill>
              <a:effectLst>
                <a:outerShdw blurRad="38100" dist="38100" dir="2700000" algn="tl">
                  <a:srgbClr val="000000">
                    <a:alpha val="43137"/>
                  </a:srgbClr>
                </a:outerShdw>
              </a:effectLst>
            </a:endParaRPr>
          </a:p>
        </p:txBody>
      </p:sp>
      <p:pic>
        <p:nvPicPr>
          <p:cNvPr id="4"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214315" y="2571744"/>
            <a:ext cx="2357421"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sz="3200" b="1" dirty="0" smtClean="0">
                <a:solidFill>
                  <a:srgbClr val="FF0000"/>
                </a:solidFill>
                <a:effectLst>
                  <a:outerShdw blurRad="38100" dist="38100" dir="2700000" algn="tl">
                    <a:srgbClr val="000000">
                      <a:alpha val="43137"/>
                    </a:srgbClr>
                  </a:outerShdw>
                </a:effectLst>
              </a:rPr>
              <a:t>COVID 2-19: </a:t>
            </a:r>
            <a:r>
              <a:rPr lang="it-IT" sz="3200" b="1" i="1" dirty="0" smtClean="0">
                <a:effectLst>
                  <a:outerShdw blurRad="38100" dist="38100" dir="2700000" algn="tl">
                    <a:srgbClr val="000000">
                      <a:alpha val="43137"/>
                    </a:srgbClr>
                  </a:outerShdw>
                </a:effectLst>
              </a:rPr>
              <a:t>“</a:t>
            </a:r>
            <a:r>
              <a:rPr lang="it-IT" sz="3200" b="1" i="1" u="sng" dirty="0" smtClean="0">
                <a:effectLst>
                  <a:outerShdw blurRad="38100" dist="38100" dir="2700000" algn="tl">
                    <a:srgbClr val="000000">
                      <a:alpha val="43137"/>
                    </a:srgbClr>
                  </a:outerShdw>
                </a:effectLst>
              </a:rPr>
              <a:t>Diagnosi</a:t>
            </a:r>
            <a:r>
              <a:rPr lang="it-IT" sz="3200" b="1" i="1" dirty="0" smtClean="0">
                <a:effectLst>
                  <a:outerShdw blurRad="38100" dist="38100" dir="2700000" algn="tl">
                    <a:srgbClr val="000000">
                      <a:alpha val="43137"/>
                    </a:srgbClr>
                  </a:outerShdw>
                </a:effectLst>
              </a:rPr>
              <a:t>”</a:t>
            </a:r>
            <a:endParaRPr lang="it-IT" sz="32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457464" y="1428736"/>
            <a:ext cx="6472254" cy="4525963"/>
          </a:xfrm>
        </p:spPr>
        <p:txBody>
          <a:bodyPr>
            <a:normAutofit lnSpcReduction="10000"/>
          </a:bodyPr>
          <a:lstStyle/>
          <a:p>
            <a:pPr>
              <a:buClr>
                <a:srgbClr val="C00000"/>
              </a:buClr>
              <a:buFont typeface="Wingdings" pitchFamily="2" charset="2"/>
              <a:buChar char="§"/>
            </a:pPr>
            <a:r>
              <a:rPr lang="it-IT" sz="2400" b="1" i="1" dirty="0" smtClean="0"/>
              <a:t> La diagnosi deve essere eseguita nei laboratori di riferimento Regionale, su campioni clinici respiratori  (</a:t>
            </a:r>
            <a:r>
              <a:rPr lang="it-IT" sz="2400" b="1" i="1" dirty="0" smtClean="0">
                <a:solidFill>
                  <a:srgbClr val="C00000"/>
                </a:solidFill>
              </a:rPr>
              <a:t>TAMPONE</a:t>
            </a:r>
            <a:r>
              <a:rPr lang="it-IT" sz="2400" b="1" i="1" dirty="0" smtClean="0"/>
              <a:t>) secondo i protocolli di </a:t>
            </a:r>
            <a:r>
              <a:rPr lang="it-IT" sz="2400" b="1" i="1" dirty="0" err="1" smtClean="0"/>
              <a:t>Real</a:t>
            </a:r>
            <a:r>
              <a:rPr lang="it-IT" sz="2400" b="1" i="1" dirty="0" smtClean="0"/>
              <a:t> </a:t>
            </a:r>
            <a:r>
              <a:rPr lang="it-IT" sz="2400" b="1" i="1" dirty="0" err="1" smtClean="0"/>
              <a:t>Time</a:t>
            </a:r>
            <a:r>
              <a:rPr lang="it-IT" sz="2400" b="1" i="1" dirty="0" smtClean="0"/>
              <a:t> PCR per SARS-CoV-2 indicati dall’OMS</a:t>
            </a:r>
          </a:p>
          <a:p>
            <a:pPr>
              <a:buClr>
                <a:srgbClr val="C00000"/>
              </a:buClr>
              <a:buFont typeface="Wingdings" pitchFamily="2" charset="2"/>
              <a:buChar char="§"/>
            </a:pPr>
            <a:r>
              <a:rPr lang="it-IT" sz="2400" b="1" i="1" dirty="0" smtClean="0"/>
              <a:t>In caso di positività al nuovo Coronavirus, la diagnosi deve essere confermata dal laboratorio di riferimento nazionale dell’Istituto Superiore di Sanità</a:t>
            </a:r>
          </a:p>
          <a:p>
            <a:pPr>
              <a:buClr>
                <a:srgbClr val="C00000"/>
              </a:buClr>
              <a:buFont typeface="Wingdings" pitchFamily="2" charset="2"/>
              <a:buChar char="§"/>
            </a:pPr>
            <a:r>
              <a:rPr lang="it-IT" sz="2400" b="1" i="1" dirty="0" smtClean="0"/>
              <a:t>Esistono al momento kit commerciali per confermare la diagnosi di pregressa infezione da nuovo coronavirus, ma non sono ancora “validati”</a:t>
            </a:r>
            <a:endParaRPr lang="it-IT" sz="2400" b="1" i="1" dirty="0"/>
          </a:p>
        </p:txBody>
      </p:sp>
      <p:pic>
        <p:nvPicPr>
          <p:cNvPr id="4" name="Picture 2" descr="Coronavirus: tutto quello che serve sapere (per evitare la psicosi ..."/>
          <p:cNvPicPr>
            <a:picLocks noChangeAspect="1" noChangeArrowheads="1"/>
          </p:cNvPicPr>
          <p:nvPr/>
        </p:nvPicPr>
        <p:blipFill>
          <a:blip r:embed="rId3" cstate="print"/>
          <a:srcRect/>
          <a:stretch>
            <a:fillRect/>
          </a:stretch>
        </p:blipFill>
        <p:spPr bwMode="auto">
          <a:xfrm>
            <a:off x="71439" y="2571744"/>
            <a:ext cx="2357421"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52"/>
            <a:ext cx="8229600" cy="511156"/>
          </a:xfrm>
        </p:spPr>
        <p:txBody>
          <a:bodyPr>
            <a:normAutofit fontScale="90000"/>
          </a:bodyPr>
          <a:lstStyle/>
          <a:p>
            <a:r>
              <a:rPr lang="it-IT" sz="3600" b="1" dirty="0" smtClean="0">
                <a:solidFill>
                  <a:srgbClr val="FF0000"/>
                </a:solidFill>
                <a:effectLst>
                  <a:outerShdw blurRad="38100" dist="38100" dir="2700000" algn="tl">
                    <a:srgbClr val="000000">
                      <a:alpha val="43137"/>
                    </a:srgbClr>
                  </a:outerShdw>
                </a:effectLst>
              </a:rPr>
              <a:t>COVID 2-19: </a:t>
            </a:r>
            <a:r>
              <a:rPr lang="it-IT" sz="3600" b="1" i="1" dirty="0" smtClean="0"/>
              <a:t>“</a:t>
            </a:r>
            <a:r>
              <a:rPr lang="it-IT" sz="3200" b="1" i="1" u="sng" dirty="0" smtClean="0"/>
              <a:t>Prevenzione</a:t>
            </a:r>
            <a:r>
              <a:rPr lang="it-IT" sz="3600" b="1" i="1" dirty="0" smtClean="0"/>
              <a:t>”</a:t>
            </a:r>
            <a:endParaRPr lang="it-IT" sz="3600" b="1" i="1" dirty="0"/>
          </a:p>
        </p:txBody>
      </p:sp>
      <p:sp>
        <p:nvSpPr>
          <p:cNvPr id="3" name="Segnaposto contenuto 2"/>
          <p:cNvSpPr>
            <a:spLocks noGrp="1"/>
          </p:cNvSpPr>
          <p:nvPr>
            <p:ph idx="1"/>
          </p:nvPr>
        </p:nvSpPr>
        <p:spPr>
          <a:xfrm>
            <a:off x="285720" y="714356"/>
            <a:ext cx="8572560" cy="5572164"/>
          </a:xfrm>
        </p:spPr>
        <p:txBody>
          <a:bodyPr>
            <a:noAutofit/>
          </a:bodyPr>
          <a:lstStyle/>
          <a:p>
            <a:pPr>
              <a:buClr>
                <a:srgbClr val="C00000"/>
              </a:buClr>
              <a:buFont typeface="Wingdings" pitchFamily="2" charset="2"/>
              <a:buChar char="q"/>
            </a:pPr>
            <a:r>
              <a:rPr lang="it-IT" sz="1800" b="1" i="1" dirty="0" smtClean="0"/>
              <a:t>Mantenersi informato sulla diffusione dell’epidemia, disponibile sul </a:t>
            </a:r>
            <a:r>
              <a:rPr lang="it-IT" sz="1800" b="1" i="1" dirty="0" smtClean="0">
                <a:solidFill>
                  <a:srgbClr val="C00000"/>
                </a:solidFill>
              </a:rPr>
              <a:t>sito dell'OMS</a:t>
            </a:r>
            <a:r>
              <a:rPr lang="it-IT" sz="1800" b="1" i="1" dirty="0" smtClean="0"/>
              <a:t> e adottare le seguenti misure di protezione personale:</a:t>
            </a:r>
          </a:p>
          <a:p>
            <a:pPr>
              <a:buClr>
                <a:srgbClr val="002060"/>
              </a:buClr>
              <a:buFont typeface="Wingdings" pitchFamily="2" charset="2"/>
              <a:buChar char="Ø"/>
            </a:pPr>
            <a:r>
              <a:rPr lang="it-IT" sz="1800" b="1" i="1" dirty="0" smtClean="0"/>
              <a:t>Lavarsi spesso le mani con acqua e sapone o con soluzioni a base di alcol per eliminare il virus dalle  mani</a:t>
            </a:r>
          </a:p>
          <a:p>
            <a:pPr>
              <a:buClr>
                <a:srgbClr val="002060"/>
              </a:buClr>
              <a:buFont typeface="Wingdings" pitchFamily="2" charset="2"/>
              <a:buChar char="Ø"/>
            </a:pPr>
            <a:r>
              <a:rPr lang="it-IT" sz="1800" b="1" i="1" dirty="0" smtClean="0"/>
              <a:t>Mantenere  una certa distanza – almeno un metro – dalle altre persone, in particolare quando tossiscono o starnutiscono o se hanno la febbre, perché il virus è contenuto nelle goccioline di saliva e può essere trasmesso col respiro a distanza ravvicinata</a:t>
            </a:r>
          </a:p>
          <a:p>
            <a:pPr>
              <a:buClr>
                <a:srgbClr val="002060"/>
              </a:buClr>
              <a:buFont typeface="Wingdings" pitchFamily="2" charset="2"/>
              <a:buChar char="Ø"/>
            </a:pPr>
            <a:r>
              <a:rPr lang="it-IT" sz="1800" b="1" i="1" dirty="0" smtClean="0"/>
              <a:t>Evitare di toccarsi gli occhi, naso e bocca con le mani (principalmente se si indossano i guanti!)  prima che  non siano state lavate accuratamente con acqua e sapone</a:t>
            </a:r>
          </a:p>
          <a:p>
            <a:pPr>
              <a:buClr>
                <a:srgbClr val="002060"/>
              </a:buClr>
              <a:buFont typeface="Wingdings" pitchFamily="2" charset="2"/>
              <a:buChar char="Ø"/>
            </a:pPr>
            <a:r>
              <a:rPr lang="it-IT" sz="1800" b="1" i="1" dirty="0" smtClean="0">
                <a:solidFill>
                  <a:srgbClr val="C00000"/>
                </a:solidFill>
                <a:effectLst>
                  <a:outerShdw blurRad="38100" dist="38100" dir="2700000" algn="tl">
                    <a:srgbClr val="000000">
                      <a:alpha val="43137"/>
                    </a:srgbClr>
                  </a:outerShdw>
                </a:effectLst>
              </a:rPr>
              <a:t>Occorre</a:t>
            </a:r>
            <a:r>
              <a:rPr lang="it-IT" sz="1800" b="1" i="1" dirty="0" smtClean="0">
                <a:solidFill>
                  <a:srgbClr val="C00000"/>
                </a:solidFill>
              </a:rPr>
              <a:t>,</a:t>
            </a:r>
            <a:r>
              <a:rPr lang="it-IT" sz="1800" b="1" i="1" dirty="0" smtClean="0"/>
              <a:t>  se è  presente febbre, tosse o difficoltà respiratoria oppure si è reduce da un viaggio o soggiorno in recente  “Zone Critiche” dell’Italia o dei Paesi esteri o se si è stato in stretto contatto con una persona reduce dalle suddette aree e affetta da malattia respiratoria, </a:t>
            </a:r>
            <a:r>
              <a:rPr lang="it-IT" sz="1800" b="1" i="1" dirty="0" smtClean="0">
                <a:solidFill>
                  <a:srgbClr val="C00000"/>
                </a:solidFill>
                <a:effectLst>
                  <a:outerShdw blurRad="38100" dist="38100" dir="2700000" algn="tl">
                    <a:srgbClr val="000000">
                      <a:alpha val="43137"/>
                    </a:srgbClr>
                  </a:outerShdw>
                </a:effectLst>
              </a:rPr>
              <a:t>informare le strutture sanitarie preposto al controllo dell’infezione COVID 2-19  (esempio: chiamare il 1500 o 112 o informare il proprio Medico di Medicina Generale), ma nel frattempo rispettare tutte , pedissequamente, tutte le norme igieniche raccomandate dall’Ordinanza Ministeriale. E  rimanere in isolamento finché non sia stato effettuato il Tampone e saputo l’esito</a:t>
            </a:r>
          </a:p>
          <a:p>
            <a:pPr>
              <a:buClr>
                <a:srgbClr val="002060"/>
              </a:buClr>
              <a:buFont typeface="Wingdings" pitchFamily="2" charset="2"/>
              <a:buChar char="Ø"/>
            </a:pPr>
            <a:endParaRPr lang="it-IT" sz="1800" b="1" i="1" dirty="0" smtClean="0"/>
          </a:p>
          <a:p>
            <a:pPr>
              <a:buClr>
                <a:srgbClr val="002060"/>
              </a:buClr>
              <a:buFont typeface="Wingdings" pitchFamily="2" charset="2"/>
              <a:buChar char="Ø"/>
            </a:pPr>
            <a:endParaRPr lang="it-IT" sz="1800" b="1" i="1" dirty="0" smtClean="0"/>
          </a:p>
          <a:p>
            <a:pPr>
              <a:buClr>
                <a:srgbClr val="002060"/>
              </a:buClr>
              <a:buFont typeface="Wingdings" pitchFamily="2" charset="2"/>
              <a:buChar char="Ø"/>
            </a:pPr>
            <a:endParaRPr lang="it-IT" sz="1600" b="1" i="1" dirty="0" smtClean="0"/>
          </a:p>
          <a:p>
            <a:endParaRPr lang="it-IT"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rgbClr val="FF0000"/>
                </a:solidFill>
                <a:effectLst>
                  <a:outerShdw blurRad="38100" dist="38100" dir="2700000" algn="tl">
                    <a:srgbClr val="000000">
                      <a:alpha val="43137"/>
                    </a:srgbClr>
                  </a:outerShdw>
                </a:effectLst>
              </a:rPr>
              <a:t>COVID 2-19: </a:t>
            </a:r>
            <a:r>
              <a:rPr lang="it-IT" sz="2800" b="1" i="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Quando resistono al di fuori di un essere vivente</a:t>
            </a:r>
            <a:r>
              <a:rPr lang="it-IT" sz="2800" b="1" i="1" dirty="0" smtClean="0">
                <a:effectLst>
                  <a:outerShdw blurRad="38100" dist="38100" dir="2700000" algn="tl">
                    <a:srgbClr val="000000">
                      <a:alpha val="43137"/>
                    </a:srgbClr>
                  </a:outerShdw>
                </a:effectLst>
              </a:rPr>
              <a:t>”</a:t>
            </a:r>
            <a:endParaRPr lang="it-IT" sz="28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1"/>
            <a:ext cx="8229600" cy="3686188"/>
          </a:xfrm>
        </p:spPr>
        <p:txBody>
          <a:bodyPr>
            <a:normAutofit lnSpcReduction="10000"/>
          </a:bodyPr>
          <a:lstStyle/>
          <a:p>
            <a:r>
              <a:rPr lang="it-IT" sz="2400" b="1" i="1" dirty="0" smtClean="0"/>
              <a:t>Il direttore </a:t>
            </a:r>
            <a:r>
              <a:rPr lang="it-IT" sz="2400" b="1" i="1" dirty="0" smtClean="0">
                <a:solidFill>
                  <a:srgbClr val="C00000"/>
                </a:solidFill>
              </a:rPr>
              <a:t>Robert </a:t>
            </a:r>
            <a:r>
              <a:rPr lang="it-IT" sz="2400" b="1" i="1" dirty="0" err="1" smtClean="0">
                <a:solidFill>
                  <a:srgbClr val="C00000"/>
                </a:solidFill>
              </a:rPr>
              <a:t>Redfield</a:t>
            </a:r>
            <a:r>
              <a:rPr lang="it-IT" sz="2400" b="1" i="1" dirty="0" smtClean="0">
                <a:solidFill>
                  <a:srgbClr val="C00000"/>
                </a:solidFill>
              </a:rPr>
              <a:t>  </a:t>
            </a:r>
            <a:r>
              <a:rPr lang="it-IT" sz="2400" b="1" i="1" dirty="0" smtClean="0">
                <a:effectLst>
                  <a:outerShdw blurRad="38100" dist="38100" dir="2700000" algn="tl">
                    <a:srgbClr val="000000">
                      <a:alpha val="43137"/>
                    </a:srgbClr>
                  </a:outerShdw>
                </a:effectLst>
              </a:rPr>
              <a:t>del CDC </a:t>
            </a:r>
            <a:r>
              <a:rPr lang="it-IT" sz="2400" b="1" i="1" dirty="0" smtClean="0"/>
              <a:t>(Center </a:t>
            </a:r>
            <a:r>
              <a:rPr lang="it-IT" sz="2400" b="1" i="1" dirty="0" err="1" smtClean="0"/>
              <a:t>Disease</a:t>
            </a:r>
            <a:r>
              <a:rPr lang="it-IT" sz="2400" b="1" i="1" dirty="0" smtClean="0"/>
              <a:t> Controllo) </a:t>
            </a:r>
            <a:r>
              <a:rPr lang="it-IT" sz="2400" b="1" i="1" dirty="0" smtClean="0">
                <a:effectLst>
                  <a:outerShdw blurRad="38100" dist="38100" dir="2700000" algn="tl">
                    <a:srgbClr val="000000">
                      <a:alpha val="43137"/>
                    </a:srgbClr>
                  </a:outerShdw>
                </a:effectLst>
              </a:rPr>
              <a:t>di Atlanta</a:t>
            </a:r>
            <a:r>
              <a:rPr lang="it-IT" sz="2400" b="1" i="1" dirty="0" smtClean="0"/>
              <a:t>,  il laboratorio militare USA, più all’avanguardia del pianeta sullo studio dei virus, afferma: &lt;&lt;</a:t>
            </a:r>
            <a:r>
              <a:rPr lang="it-IT" sz="2400" b="1" i="1" dirty="0" smtClean="0">
                <a:effectLst>
                  <a:outerShdw blurRad="38100" dist="38100" dir="2700000" algn="tl">
                    <a:srgbClr val="000000">
                      <a:alpha val="43137"/>
                    </a:srgbClr>
                  </a:outerShdw>
                </a:effectLst>
              </a:rPr>
              <a:t>Al momento siamo orientati a pensare che i coronavirus possono resistere fino a 9 giorni su una superficie inerme. La carica infettiva, però,  dura molto meno. In condizioni particolari, come basse temperature e alta umidità, fino a 2 giorni. Rischio molto basso di diffusione da prodotti o imballaggi che vengono spediti per un periodo di giorni o settimane a temperatura ambiente</a:t>
            </a:r>
            <a:r>
              <a:rPr lang="it-IT" sz="2400" b="1" i="1" dirty="0" smtClean="0"/>
              <a:t>&gt;&gt;</a:t>
            </a:r>
          </a:p>
        </p:txBody>
      </p:sp>
      <p:sp>
        <p:nvSpPr>
          <p:cNvPr id="4" name="CasellaDiTesto 3"/>
          <p:cNvSpPr txBox="1"/>
          <p:nvPr/>
        </p:nvSpPr>
        <p:spPr>
          <a:xfrm>
            <a:off x="928662" y="5357826"/>
            <a:ext cx="7643866" cy="830997"/>
          </a:xfrm>
          <a:prstGeom prst="rect">
            <a:avLst/>
          </a:prstGeom>
          <a:solidFill>
            <a:srgbClr val="FFC000"/>
          </a:solidFill>
        </p:spPr>
        <p:txBody>
          <a:bodyPr wrap="square" rtlCol="0">
            <a:spAutoFit/>
          </a:bodyPr>
          <a:lstStyle/>
          <a:p>
            <a:r>
              <a:rPr lang="it-IT" sz="2400" b="1" i="1" dirty="0" smtClean="0"/>
              <a:t>Bisogna fare attenzione nella manipolazione  dell’oggetto spedito se il tempo di trasporto non supera i 2 giorni!</a:t>
            </a:r>
            <a:endParaRPr lang="it-IT"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p:spPr>
        <p:txBody>
          <a:bodyPr>
            <a:normAutofit/>
          </a:bodyPr>
          <a:lstStyle/>
          <a:p>
            <a:r>
              <a:rPr lang="it-IT" sz="4000" b="1" dirty="0" smtClean="0">
                <a:solidFill>
                  <a:srgbClr val="FF0000"/>
                </a:solidFill>
                <a:effectLst>
                  <a:outerShdw blurRad="38100" dist="38100" dir="2700000" algn="tl">
                    <a:srgbClr val="000000">
                      <a:alpha val="43137"/>
                    </a:srgbClr>
                  </a:outerShdw>
                </a:effectLst>
              </a:rPr>
              <a:t>COVID 2-19: </a:t>
            </a:r>
            <a:r>
              <a:rPr lang="it-IT" sz="3600" b="1" i="1" dirty="0" smtClean="0">
                <a:effectLst>
                  <a:outerShdw blurRad="38100" dist="38100" dir="2700000" algn="tl">
                    <a:srgbClr val="000000">
                      <a:alpha val="43137"/>
                    </a:srgbClr>
                  </a:outerShdw>
                </a:effectLst>
              </a:rPr>
              <a:t>“</a:t>
            </a:r>
            <a:r>
              <a:rPr lang="it-IT" sz="3600" b="1" i="1" u="sng" dirty="0" smtClean="0">
                <a:effectLst>
                  <a:outerShdw blurRad="38100" dist="38100" dir="2700000" algn="tl">
                    <a:srgbClr val="000000">
                      <a:alpha val="43137"/>
                    </a:srgbClr>
                  </a:outerShdw>
                </a:effectLst>
              </a:rPr>
              <a:t>DIP </a:t>
            </a:r>
            <a:r>
              <a:rPr lang="it-IT" sz="2000" b="1" i="1" u="sng" dirty="0" smtClean="0">
                <a:effectLst>
                  <a:outerShdw blurRad="38100" dist="38100" dir="2700000" algn="tl">
                    <a:srgbClr val="000000">
                      <a:alpha val="43137"/>
                    </a:srgbClr>
                  </a:outerShdw>
                </a:effectLst>
              </a:rPr>
              <a:t>(</a:t>
            </a:r>
            <a:r>
              <a:rPr lang="it-IT" sz="2000" b="1" i="1" u="sng" dirty="0" smtClean="0">
                <a:solidFill>
                  <a:srgbClr val="C00000"/>
                </a:solidFill>
                <a:effectLst>
                  <a:outerShdw blurRad="38100" dist="38100" dir="2700000" algn="tl">
                    <a:srgbClr val="000000">
                      <a:alpha val="43137"/>
                    </a:srgbClr>
                  </a:outerShdw>
                </a:effectLst>
              </a:rPr>
              <a:t>Dispositivi di Prevenzione Individuale</a:t>
            </a:r>
            <a:r>
              <a:rPr lang="it-IT" sz="2000" b="1" i="1" u="sng" dirty="0" smtClean="0">
                <a:effectLst>
                  <a:outerShdw blurRad="38100" dist="38100" dir="2700000" algn="tl">
                    <a:srgbClr val="000000">
                      <a:alpha val="43137"/>
                    </a:srgbClr>
                  </a:outerShdw>
                </a:effectLst>
              </a:rPr>
              <a:t>)</a:t>
            </a:r>
            <a:r>
              <a:rPr lang="it-IT" sz="2000" b="1" i="1" dirty="0" smtClean="0">
                <a:effectLst>
                  <a:outerShdw blurRad="38100" dist="38100" dir="2700000" algn="tl">
                    <a:srgbClr val="000000">
                      <a:alpha val="43137"/>
                    </a:srgbClr>
                  </a:outerShdw>
                </a:effectLst>
              </a:rPr>
              <a:t>”</a:t>
            </a:r>
            <a:endParaRPr lang="it-IT" sz="20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714612" y="1071546"/>
            <a:ext cx="5972188" cy="5643602"/>
          </a:xfrm>
        </p:spPr>
        <p:txBody>
          <a:bodyPr>
            <a:normAutofit fontScale="92500" lnSpcReduction="10000"/>
          </a:bodyPr>
          <a:lstStyle/>
          <a:p>
            <a:r>
              <a:rPr lang="it-IT" sz="2800" b="1" u="sng" dirty="0" smtClean="0">
                <a:solidFill>
                  <a:srgbClr val="C00000"/>
                </a:solidFill>
                <a:effectLst>
                  <a:outerShdw blurRad="38100" dist="38100" dir="2700000" algn="tl">
                    <a:srgbClr val="000000">
                      <a:alpha val="43137"/>
                    </a:srgbClr>
                  </a:outerShdw>
                </a:effectLst>
              </a:rPr>
              <a:t>Mascherine</a:t>
            </a:r>
            <a:r>
              <a:rPr lang="it-IT" sz="2800" b="1" dirty="0" smtClean="0">
                <a:solidFill>
                  <a:srgbClr val="C00000"/>
                </a:solidFill>
                <a:effectLst>
                  <a:outerShdw blurRad="38100" dist="38100" dir="2700000" algn="tl">
                    <a:srgbClr val="000000">
                      <a:alpha val="43137"/>
                    </a:srgbClr>
                  </a:outerShdw>
                </a:effectLst>
              </a:rPr>
              <a:t>: </a:t>
            </a:r>
          </a:p>
          <a:p>
            <a:pPr>
              <a:buClr>
                <a:srgbClr val="002060"/>
              </a:buClr>
              <a:buFont typeface="Wingdings" pitchFamily="2" charset="2"/>
              <a:buChar char="Ø"/>
            </a:pPr>
            <a:r>
              <a:rPr lang="it-IT" sz="2000" b="1" i="1" dirty="0" smtClean="0"/>
              <a:t>Prima di indossare la mascherina, lavarsi  le mani con acqua e sapone o con una soluzione alcolica</a:t>
            </a:r>
          </a:p>
          <a:p>
            <a:pPr>
              <a:buClr>
                <a:srgbClr val="002060"/>
              </a:buClr>
              <a:buFont typeface="Wingdings" pitchFamily="2" charset="2"/>
              <a:buChar char="Ø"/>
            </a:pPr>
            <a:endParaRPr lang="it-IT" sz="2000" b="1" i="1" dirty="0" smtClean="0"/>
          </a:p>
          <a:p>
            <a:pPr>
              <a:buClr>
                <a:srgbClr val="002060"/>
              </a:buClr>
              <a:buFont typeface="Wingdings" pitchFamily="2" charset="2"/>
              <a:buChar char="Ø"/>
            </a:pPr>
            <a:r>
              <a:rPr lang="it-IT" sz="2000" b="1" i="1" dirty="0" smtClean="0"/>
              <a:t>Coprirsi  bocca e naso con la mascherina assicurandosi che aderisca bene al volto</a:t>
            </a:r>
          </a:p>
          <a:p>
            <a:pPr>
              <a:buClr>
                <a:srgbClr val="002060"/>
              </a:buClr>
              <a:buFont typeface="Wingdings" pitchFamily="2" charset="2"/>
              <a:buChar char="Ø"/>
            </a:pPr>
            <a:endParaRPr lang="it-IT" sz="2000" b="1" i="1" dirty="0" smtClean="0"/>
          </a:p>
          <a:p>
            <a:pPr>
              <a:buClr>
                <a:srgbClr val="002060"/>
              </a:buClr>
              <a:buFont typeface="Wingdings" pitchFamily="2" charset="2"/>
              <a:buChar char="Ø"/>
            </a:pPr>
            <a:r>
              <a:rPr lang="it-IT" sz="2000" b="1" i="1" dirty="0" smtClean="0"/>
              <a:t>Evitare di toccarsi la mascherina mentre la si indossi, se la si tocchi, lavarsi le mani</a:t>
            </a:r>
          </a:p>
          <a:p>
            <a:pPr>
              <a:buClr>
                <a:srgbClr val="002060"/>
              </a:buClr>
              <a:buFont typeface="Wingdings" pitchFamily="2" charset="2"/>
              <a:buChar char="Ø"/>
            </a:pPr>
            <a:endParaRPr lang="it-IT" sz="2000" b="1" i="1" dirty="0" smtClean="0"/>
          </a:p>
          <a:p>
            <a:pPr>
              <a:buClr>
                <a:srgbClr val="002060"/>
              </a:buClr>
              <a:buFont typeface="Wingdings" pitchFamily="2" charset="2"/>
              <a:buChar char="Ø"/>
            </a:pPr>
            <a:r>
              <a:rPr lang="it-IT" sz="2000" b="1" i="1" dirty="0" smtClean="0"/>
              <a:t>Quando diventa umida, bisogna sostituirla con una nuova e non riutilizzarla; infatti sono maschere mono-uso</a:t>
            </a:r>
          </a:p>
          <a:p>
            <a:pPr>
              <a:buClr>
                <a:srgbClr val="002060"/>
              </a:buClr>
              <a:buFont typeface="Wingdings" pitchFamily="2" charset="2"/>
              <a:buChar char="Ø"/>
            </a:pPr>
            <a:endParaRPr lang="it-IT" sz="2000" b="1" i="1" dirty="0" smtClean="0"/>
          </a:p>
          <a:p>
            <a:pPr>
              <a:buClr>
                <a:srgbClr val="002060"/>
              </a:buClr>
              <a:buFont typeface="Wingdings" pitchFamily="2" charset="2"/>
              <a:buChar char="Ø"/>
            </a:pPr>
            <a:r>
              <a:rPr lang="it-IT" sz="2000" b="1" i="1" dirty="0" smtClean="0"/>
              <a:t>Togliere la mascherina prendendola dall’elastico e non toccare la parte anteriore della mascherina</a:t>
            </a:r>
          </a:p>
          <a:p>
            <a:pPr>
              <a:buClr>
                <a:srgbClr val="002060"/>
              </a:buClr>
              <a:buFont typeface="Wingdings" pitchFamily="2" charset="2"/>
              <a:buChar char="Ø"/>
            </a:pPr>
            <a:r>
              <a:rPr lang="it-IT" sz="2000" b="1" i="1" dirty="0" smtClean="0"/>
              <a:t>Gettare immediatamente in un sacchetto chiuso dopo l’uso e lavarsi  le mani accuratamente</a:t>
            </a:r>
          </a:p>
          <a:p>
            <a:endParaRPr lang="it-IT" sz="2000" b="1" i="1" dirty="0"/>
          </a:p>
        </p:txBody>
      </p:sp>
      <p:pic>
        <p:nvPicPr>
          <p:cNvPr id="4" name="Picture 2" descr="Coronavirus: tutto quello che serve sapere (per evitare la psicosi ..."/>
          <p:cNvPicPr>
            <a:picLocks noChangeAspect="1" noChangeArrowheads="1"/>
          </p:cNvPicPr>
          <p:nvPr/>
        </p:nvPicPr>
        <p:blipFill>
          <a:blip r:embed="rId3" cstate="print"/>
          <a:srcRect/>
          <a:stretch>
            <a:fillRect/>
          </a:stretch>
        </p:blipFill>
        <p:spPr bwMode="auto">
          <a:xfrm>
            <a:off x="214315" y="1571612"/>
            <a:ext cx="2357421"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ox(in)">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ox(i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co come indossare la mascherina"/>
          <p:cNvPicPr>
            <a:picLocks noChangeAspect="1" noChangeArrowheads="1"/>
          </p:cNvPicPr>
          <p:nvPr/>
        </p:nvPicPr>
        <p:blipFill>
          <a:blip r:embed="rId2"/>
          <a:srcRect/>
          <a:stretch>
            <a:fillRect/>
          </a:stretch>
        </p:blipFill>
        <p:spPr bwMode="auto">
          <a:xfrm>
            <a:off x="285720" y="142852"/>
            <a:ext cx="8643998" cy="664371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ronavirus: tutto quello che serve sapere (per evitare la psicosi ..."/>
          <p:cNvPicPr>
            <a:picLocks noChangeAspect="1" noChangeArrowheads="1"/>
          </p:cNvPicPr>
          <p:nvPr/>
        </p:nvPicPr>
        <p:blipFill>
          <a:blip r:embed="rId3"/>
          <a:srcRect/>
          <a:stretch>
            <a:fillRect/>
          </a:stretch>
        </p:blipFill>
        <p:spPr bwMode="auto">
          <a:xfrm>
            <a:off x="214282" y="857232"/>
            <a:ext cx="8786874" cy="5857916"/>
          </a:xfrm>
          <a:prstGeom prst="rect">
            <a:avLst/>
          </a:prstGeom>
          <a:noFill/>
        </p:spPr>
      </p:pic>
      <p:sp>
        <p:nvSpPr>
          <p:cNvPr id="5" name="CasellaDiTesto 4"/>
          <p:cNvSpPr txBox="1"/>
          <p:nvPr/>
        </p:nvSpPr>
        <p:spPr>
          <a:xfrm>
            <a:off x="3214678" y="71414"/>
            <a:ext cx="3429024" cy="707886"/>
          </a:xfrm>
          <a:prstGeom prst="rect">
            <a:avLst/>
          </a:prstGeom>
          <a:noFill/>
        </p:spPr>
        <p:txBody>
          <a:bodyPr wrap="square" rtlCol="0">
            <a:spAutoFit/>
          </a:bodyPr>
          <a:lstStyle/>
          <a:p>
            <a:pPr algn="ctr"/>
            <a:r>
              <a:rPr lang="it-IT" sz="4000" b="1" dirty="0" smtClean="0">
                <a:solidFill>
                  <a:srgbClr val="FF0000"/>
                </a:solidFill>
                <a:effectLst>
                  <a:outerShdw blurRad="38100" dist="38100" dir="2700000" algn="tl">
                    <a:srgbClr val="000000">
                      <a:alpha val="43137"/>
                    </a:srgbClr>
                  </a:outerShdw>
                </a:effectLst>
              </a:rPr>
              <a:t>COVID 2-19</a:t>
            </a:r>
            <a:endParaRPr lang="it-IT" sz="4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ositivi di protezione individuale carenti negli ospedali ..."/>
          <p:cNvPicPr>
            <a:picLocks noChangeAspect="1" noChangeArrowheads="1"/>
          </p:cNvPicPr>
          <p:nvPr/>
        </p:nvPicPr>
        <p:blipFill>
          <a:blip r:embed="rId2"/>
          <a:srcRect/>
          <a:stretch>
            <a:fillRect/>
          </a:stretch>
        </p:blipFill>
        <p:spPr bwMode="auto">
          <a:xfrm>
            <a:off x="214282" y="285728"/>
            <a:ext cx="8643998" cy="635798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Q - Covid-19, domande e risposte"/>
          <p:cNvPicPr>
            <a:picLocks noChangeAspect="1" noChangeArrowheads="1"/>
          </p:cNvPicPr>
          <p:nvPr/>
        </p:nvPicPr>
        <p:blipFill>
          <a:blip r:embed="rId3"/>
          <a:srcRect/>
          <a:stretch>
            <a:fillRect/>
          </a:stretch>
        </p:blipFill>
        <p:spPr bwMode="auto">
          <a:xfrm>
            <a:off x="214282" y="214290"/>
            <a:ext cx="8715436" cy="635798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p:spPr>
        <p:txBody>
          <a:bodyPr>
            <a:noAutofit/>
          </a:bodyPr>
          <a:lstStyle/>
          <a:p>
            <a:r>
              <a:rPr lang="it-IT" sz="3600" dirty="0" smtClean="0"/>
              <a:t/>
            </a:r>
            <a:br>
              <a:rPr lang="it-IT" sz="3600" dirty="0" smtClean="0"/>
            </a:br>
            <a:r>
              <a:rPr lang="it-IT" sz="3600" b="1" dirty="0" smtClean="0">
                <a:solidFill>
                  <a:srgbClr val="FF0000"/>
                </a:solidFill>
                <a:effectLst>
                  <a:outerShdw blurRad="38100" dist="38100" dir="2700000" algn="tl">
                    <a:srgbClr val="000000">
                      <a:alpha val="43137"/>
                    </a:srgbClr>
                  </a:outerShdw>
                </a:effectLst>
              </a:rPr>
              <a:t>COVID 2-19:</a:t>
            </a:r>
            <a:r>
              <a:rPr lang="it-IT" sz="3600" dirty="0" smtClean="0"/>
              <a:t> </a:t>
            </a:r>
            <a:r>
              <a:rPr lang="it-IT" sz="2800" i="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Definizione di contatto stretto</a:t>
            </a:r>
            <a:r>
              <a:rPr lang="it-IT" sz="2800" b="1" i="1" dirty="0" smtClean="0">
                <a:effectLst>
                  <a:outerShdw blurRad="38100" dist="38100" dir="2700000" algn="tl">
                    <a:srgbClr val="000000">
                      <a:alpha val="43137"/>
                    </a:srgbClr>
                  </a:outerShdw>
                </a:effectLst>
              </a:rPr>
              <a:t>”</a:t>
            </a:r>
            <a:r>
              <a:rPr lang="it-IT" sz="3600" b="1" dirty="0" smtClean="0"/>
              <a:t/>
            </a:r>
            <a:br>
              <a:rPr lang="it-IT" sz="3600" b="1" dirty="0" smtClean="0"/>
            </a:br>
            <a:r>
              <a:rPr lang="it-IT" sz="3600" dirty="0" smtClean="0"/>
              <a:t> </a:t>
            </a:r>
            <a:endParaRPr lang="it-IT" sz="3600" dirty="0"/>
          </a:p>
        </p:txBody>
      </p:sp>
      <p:sp>
        <p:nvSpPr>
          <p:cNvPr id="3" name="Segnaposto contenuto 2"/>
          <p:cNvSpPr>
            <a:spLocks noGrp="1"/>
          </p:cNvSpPr>
          <p:nvPr>
            <p:ph idx="1"/>
          </p:nvPr>
        </p:nvSpPr>
        <p:spPr>
          <a:xfrm>
            <a:off x="2643174" y="1071546"/>
            <a:ext cx="6043626" cy="5400676"/>
          </a:xfrm>
        </p:spPr>
        <p:txBody>
          <a:bodyPr>
            <a:normAutofit fontScale="55000" lnSpcReduction="20000"/>
          </a:bodyPr>
          <a:lstStyle/>
          <a:p>
            <a:pPr>
              <a:buClr>
                <a:srgbClr val="C00000"/>
              </a:buClr>
              <a:buFont typeface="Wingdings" pitchFamily="2" charset="2"/>
              <a:buChar char="§"/>
            </a:pPr>
            <a:r>
              <a:rPr lang="it-IT" b="1" i="1" dirty="0" smtClean="0"/>
              <a:t>Operatore sanitario , altra persona impiegata nell’assistenza di un caso sospetto o confermato di COVID-19 o personale di laboratorio addetto al trattamento di campioni di SARS-CoV-2, </a:t>
            </a:r>
            <a:r>
              <a:rPr lang="it-IT" b="1" i="1" dirty="0" smtClean="0">
                <a:solidFill>
                  <a:srgbClr val="C00000"/>
                </a:solidFill>
                <a:effectLst>
                  <a:outerShdw blurRad="38100" dist="38100" dir="2700000" algn="tl">
                    <a:srgbClr val="000000">
                      <a:alpha val="43137"/>
                    </a:srgbClr>
                  </a:outerShdw>
                </a:effectLst>
              </a:rPr>
              <a:t>tutti sguarniti di DPI</a:t>
            </a:r>
          </a:p>
          <a:p>
            <a:pPr>
              <a:buClr>
                <a:srgbClr val="C00000"/>
              </a:buClr>
              <a:buFont typeface="Wingdings" pitchFamily="2" charset="2"/>
              <a:buChar char="§"/>
            </a:pPr>
            <a:endParaRPr lang="it-IT" b="1" i="1" dirty="0" smtClean="0"/>
          </a:p>
          <a:p>
            <a:pPr>
              <a:buClr>
                <a:srgbClr val="C00000"/>
              </a:buClr>
              <a:buFont typeface="Wingdings" pitchFamily="2" charset="2"/>
              <a:buChar char="§"/>
            </a:pPr>
            <a:r>
              <a:rPr lang="it-IT" b="1" i="1" dirty="0" smtClean="0"/>
              <a:t>Essere stato a stretto contatto (faccia a faccia) o nello stesso ambiente chiuso con un caso sospetto o confermato di COVID-19</a:t>
            </a:r>
          </a:p>
          <a:p>
            <a:pPr>
              <a:buClr>
                <a:srgbClr val="C00000"/>
              </a:buClr>
              <a:buFont typeface="Wingdings" pitchFamily="2" charset="2"/>
              <a:buChar char="§"/>
            </a:pPr>
            <a:endParaRPr lang="it-IT" b="1" i="1" dirty="0" smtClean="0"/>
          </a:p>
          <a:p>
            <a:pPr>
              <a:buClr>
                <a:srgbClr val="C00000"/>
              </a:buClr>
              <a:buFont typeface="Wingdings" pitchFamily="2" charset="2"/>
              <a:buChar char="§"/>
            </a:pPr>
            <a:r>
              <a:rPr lang="it-IT" b="1" i="1" dirty="0" smtClean="0"/>
              <a:t>Vivere nella stessa casa di un caso sospetto o confermato di COVID-19</a:t>
            </a:r>
          </a:p>
          <a:p>
            <a:pPr>
              <a:buClr>
                <a:srgbClr val="C00000"/>
              </a:buClr>
              <a:buFont typeface="Wingdings" pitchFamily="2" charset="2"/>
              <a:buChar char="§"/>
            </a:pPr>
            <a:endParaRPr lang="it-IT" b="1" i="1" dirty="0" smtClean="0"/>
          </a:p>
          <a:p>
            <a:pPr>
              <a:buClr>
                <a:srgbClr val="C00000"/>
              </a:buClr>
              <a:buFont typeface="Wingdings" pitchFamily="2" charset="2"/>
              <a:buChar char="§"/>
            </a:pPr>
            <a:r>
              <a:rPr lang="it-IT" b="1" i="1" dirty="0" smtClean="0"/>
              <a:t>Aver viaggiato in aereo nella stessa fila o nelle due file antecedenti o successive di un caso sospetto o confermato di COVID-19, compagni di viaggio o persone addette all’assistenza, e membri dell’equipaggio addetti alla sezione dell’aereo dove il caso indice era seduto (qualora il caso indice abbia una sintomatologia grave od abbia effettuato spostamenti all’interno dell’aereo indicando una maggiore esposizione dei passeggeri, considerare come contatti stretti tutti i passeggeri seduti nella stessa sezione dell’aereo o in tutto l’aereo</a:t>
            </a:r>
            <a:r>
              <a:rPr lang="it-IT" dirty="0" smtClean="0"/>
              <a:t>)</a:t>
            </a:r>
          </a:p>
          <a:p>
            <a:endParaRPr lang="it-IT" dirty="0"/>
          </a:p>
        </p:txBody>
      </p:sp>
      <p:pic>
        <p:nvPicPr>
          <p:cNvPr id="4"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214315" y="2571744"/>
            <a:ext cx="2357421" cy="1857388"/>
          </a:xfrm>
          <a:prstGeom prst="rect">
            <a:avLst/>
          </a:prstGeom>
          <a:noFill/>
        </p:spPr>
      </p:pic>
      <p:sp>
        <p:nvSpPr>
          <p:cNvPr id="5" name="CasellaDiTesto 4"/>
          <p:cNvSpPr txBox="1"/>
          <p:nvPr/>
        </p:nvSpPr>
        <p:spPr>
          <a:xfrm>
            <a:off x="642910" y="6357958"/>
            <a:ext cx="8358214" cy="369332"/>
          </a:xfrm>
          <a:prstGeom prst="rect">
            <a:avLst/>
          </a:prstGeom>
          <a:noFill/>
        </p:spPr>
        <p:txBody>
          <a:bodyPr wrap="square" rtlCol="0">
            <a:spAutoFit/>
          </a:bodyPr>
          <a:lstStyle/>
          <a:p>
            <a:r>
              <a:rPr lang="it-IT" b="1" dirty="0" smtClean="0">
                <a:solidFill>
                  <a:srgbClr val="C00000"/>
                </a:solidFill>
                <a:effectLst>
                  <a:outerShdw blurRad="38100" dist="38100" dir="2700000" algn="tl">
                    <a:srgbClr val="000000">
                      <a:alpha val="43137"/>
                    </a:srgbClr>
                  </a:outerShdw>
                </a:effectLst>
              </a:rPr>
              <a:t>FONTE: </a:t>
            </a:r>
            <a:r>
              <a:rPr lang="it-IT" b="1" i="1" dirty="0" smtClean="0">
                <a:effectLst>
                  <a:outerShdw blurRad="38100" dist="38100" dir="2700000" algn="tl">
                    <a:srgbClr val="000000">
                      <a:alpha val="43137"/>
                    </a:srgbClr>
                  </a:outerShdw>
                </a:effectLst>
              </a:rPr>
              <a:t>ECDC </a:t>
            </a:r>
            <a:r>
              <a:rPr lang="it-IT" b="1" dirty="0" smtClean="0"/>
              <a:t>(</a:t>
            </a:r>
            <a:r>
              <a:rPr lang="it-IT" b="1" dirty="0" smtClean="0">
                <a:solidFill>
                  <a:srgbClr val="002060"/>
                </a:solidFill>
                <a:effectLst>
                  <a:outerShdw blurRad="38100" dist="38100" dir="2700000" algn="tl">
                    <a:srgbClr val="000000">
                      <a:alpha val="43137"/>
                    </a:srgbClr>
                  </a:outerShdw>
                </a:effectLst>
              </a:rPr>
              <a:t>Centro europeo per la prevenzione e il controllo delle malattie</a:t>
            </a:r>
            <a:r>
              <a:rPr lang="it-IT" b="1" dirty="0" smtClean="0"/>
              <a:t>) </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274638"/>
            <a:ext cx="8643998" cy="1143000"/>
          </a:xfrm>
        </p:spPr>
        <p:txBody>
          <a:bodyPr>
            <a:normAutofit/>
          </a:bodyPr>
          <a:lstStyle/>
          <a:p>
            <a:r>
              <a:rPr lang="it-IT" sz="3200" b="1" dirty="0" smtClean="0">
                <a:solidFill>
                  <a:srgbClr val="FF0000"/>
                </a:solidFill>
                <a:effectLst>
                  <a:outerShdw blurRad="38100" dist="38100" dir="2700000" algn="tl">
                    <a:srgbClr val="000000">
                      <a:alpha val="43137"/>
                    </a:srgbClr>
                  </a:outerShdw>
                </a:effectLst>
              </a:rPr>
              <a:t>COVID 2-19: </a:t>
            </a:r>
            <a:r>
              <a:rPr lang="it-IT" sz="2800" b="1" i="1" dirty="0" smtClean="0"/>
              <a:t>“</a:t>
            </a:r>
            <a:r>
              <a:rPr lang="it-IT" sz="2800" b="1" i="1" u="sng" dirty="0" smtClean="0"/>
              <a:t>Come comportarsi dopo contatto stretto</a:t>
            </a:r>
            <a:r>
              <a:rPr lang="it-IT" sz="2800" b="1" i="1" dirty="0" smtClean="0"/>
              <a:t>”</a:t>
            </a:r>
            <a:endParaRPr lang="it-IT" sz="2800" b="1" i="1" dirty="0"/>
          </a:p>
        </p:txBody>
      </p:sp>
      <p:sp>
        <p:nvSpPr>
          <p:cNvPr id="3" name="Segnaposto contenuto 2"/>
          <p:cNvSpPr>
            <a:spLocks noGrp="1"/>
          </p:cNvSpPr>
          <p:nvPr>
            <p:ph idx="1"/>
          </p:nvPr>
        </p:nvSpPr>
        <p:spPr>
          <a:xfrm>
            <a:off x="2643174" y="1600200"/>
            <a:ext cx="6043626" cy="4525963"/>
          </a:xfrm>
        </p:spPr>
        <p:txBody>
          <a:bodyPr>
            <a:normAutofit fontScale="92500" lnSpcReduction="10000"/>
          </a:bodyPr>
          <a:lstStyle/>
          <a:p>
            <a:r>
              <a:rPr lang="it-IT" b="1" i="1" dirty="0" smtClean="0"/>
              <a:t>Sulla base dell’Ordinanza “Ulteriori misure profilattiche contro la diffusione della malattia infettiva COVID-19’ del 21 febbraio 2020, le Autorità sanitarie territorialmente competenti devono applicare ai contatti stretti di un caso confermato la misura della </a:t>
            </a:r>
            <a:r>
              <a:rPr lang="it-IT" b="1" i="1" dirty="0" smtClean="0">
                <a:solidFill>
                  <a:srgbClr val="C00000"/>
                </a:solidFill>
                <a:effectLst>
                  <a:outerShdw blurRad="38100" dist="38100" dir="2700000" algn="tl">
                    <a:srgbClr val="000000">
                      <a:alpha val="43137"/>
                    </a:srgbClr>
                  </a:outerShdw>
                </a:effectLst>
              </a:rPr>
              <a:t>quarantena con sorveglianza attiva, per quattordici giorni</a:t>
            </a:r>
            <a:r>
              <a:rPr lang="it-IT" dirty="0" smtClean="0">
                <a:solidFill>
                  <a:srgbClr val="C00000"/>
                </a:solidFill>
                <a:effectLst>
                  <a:outerShdw blurRad="38100" dist="38100" dir="2700000" algn="tl">
                    <a:srgbClr val="000000">
                      <a:alpha val="43137"/>
                    </a:srgbClr>
                  </a:outerShdw>
                </a:effectLst>
              </a:rPr>
              <a:t>  </a:t>
            </a:r>
            <a:endParaRPr lang="it-IT" dirty="0">
              <a:solidFill>
                <a:srgbClr val="C00000"/>
              </a:solidFill>
              <a:effectLst>
                <a:outerShdw blurRad="38100" dist="38100" dir="2700000" algn="tl">
                  <a:srgbClr val="000000">
                    <a:alpha val="43137"/>
                  </a:srgbClr>
                </a:outerShdw>
              </a:effectLst>
            </a:endParaRPr>
          </a:p>
        </p:txBody>
      </p:sp>
      <p:pic>
        <p:nvPicPr>
          <p:cNvPr id="4"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214315" y="2571744"/>
            <a:ext cx="2357421" cy="18573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Trattamento farmacologico</a:t>
            </a:r>
            <a:r>
              <a:rPr lang="it-IT" sz="2800" b="1" dirty="0" smtClean="0">
                <a:effectLst>
                  <a:outerShdw blurRad="38100" dist="38100" dir="2700000" algn="tl">
                    <a:srgbClr val="000000">
                      <a:alpha val="43137"/>
                    </a:srgbClr>
                  </a:outerShdw>
                </a:effectLst>
              </a:rPr>
              <a:t>”</a:t>
            </a:r>
            <a:endParaRPr lang="it-IT" sz="28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714612" y="1214422"/>
            <a:ext cx="5972188" cy="2357454"/>
          </a:xfrm>
        </p:spPr>
        <p:txBody>
          <a:bodyPr>
            <a:noAutofit/>
          </a:bodyPr>
          <a:lstStyle/>
          <a:p>
            <a:pPr>
              <a:buClr>
                <a:srgbClr val="C00000"/>
              </a:buClr>
              <a:buFont typeface="Wingdings" pitchFamily="2" charset="2"/>
              <a:buChar char="§"/>
            </a:pPr>
            <a:r>
              <a:rPr lang="it-IT" sz="2400" b="1" i="1" dirty="0" smtClean="0">
                <a:solidFill>
                  <a:srgbClr val="C00000"/>
                </a:solidFill>
                <a:effectLst>
                  <a:outerShdw blurRad="38100" dist="38100" dir="2700000" algn="tl">
                    <a:srgbClr val="000000">
                      <a:alpha val="43137"/>
                    </a:srgbClr>
                  </a:outerShdw>
                </a:effectLst>
              </a:rPr>
              <a:t>Non esiste, a tutt’oggi,  un trattamento specifico per la malattia causato dal COVID 2-19. </a:t>
            </a:r>
          </a:p>
          <a:p>
            <a:pPr>
              <a:buClr>
                <a:srgbClr val="C00000"/>
              </a:buClr>
              <a:buFont typeface="Wingdings" pitchFamily="2" charset="2"/>
              <a:buChar char="§"/>
            </a:pPr>
            <a:r>
              <a:rPr lang="it-IT" sz="2400" b="1" i="1" dirty="0" smtClean="0"/>
              <a:t>La terapia di supporto può essere molto efficace</a:t>
            </a:r>
          </a:p>
          <a:p>
            <a:pPr>
              <a:buClr>
                <a:srgbClr val="C00000"/>
              </a:buClr>
              <a:buFont typeface="Wingdings" pitchFamily="2" charset="2"/>
              <a:buChar char="§"/>
            </a:pPr>
            <a:r>
              <a:rPr lang="it-IT" sz="2400" b="1" i="1" dirty="0" smtClean="0"/>
              <a:t>Terapie specifiche sono in fase di studio</a:t>
            </a:r>
            <a:endParaRPr lang="it-IT" sz="2400" b="1" i="1" dirty="0"/>
          </a:p>
        </p:txBody>
      </p:sp>
      <p:sp>
        <p:nvSpPr>
          <p:cNvPr id="4" name="CasellaDiTesto 3"/>
          <p:cNvSpPr txBox="1"/>
          <p:nvPr/>
        </p:nvSpPr>
        <p:spPr>
          <a:xfrm>
            <a:off x="285720" y="3643314"/>
            <a:ext cx="8715436" cy="3170099"/>
          </a:xfrm>
          <a:prstGeom prst="rect">
            <a:avLst/>
          </a:prstGeom>
          <a:solidFill>
            <a:srgbClr val="FFC000"/>
          </a:solidFill>
        </p:spPr>
        <p:txBody>
          <a:bodyPr wrap="square" rtlCol="0">
            <a:spAutoFit/>
          </a:bodyPr>
          <a:lstStyle/>
          <a:p>
            <a:r>
              <a:rPr lang="it-IT" sz="2000" b="1" i="1" dirty="0" smtClean="0">
                <a:solidFill>
                  <a:srgbClr val="C00000"/>
                </a:solidFill>
                <a:effectLst>
                  <a:outerShdw blurRad="38100" dist="38100" dir="2700000" algn="tl">
                    <a:srgbClr val="000000">
                      <a:alpha val="43137"/>
                    </a:srgbClr>
                  </a:outerShdw>
                </a:effectLst>
              </a:rPr>
              <a:t>Non esiste un trattamento specifico per la malattia causata dal  nuovo coronavirus, e pertanto: </a:t>
            </a:r>
          </a:p>
          <a:p>
            <a:pPr marL="457200" indent="-457200">
              <a:buClr>
                <a:srgbClr val="C00000"/>
              </a:buClr>
              <a:buFont typeface="+mj-lt"/>
              <a:buAutoNum type="arabicPeriod"/>
            </a:pPr>
            <a:r>
              <a:rPr lang="it-IT" sz="2000" b="1" i="1" dirty="0" smtClean="0"/>
              <a:t>Il trattamento deve essere basato sui sintomi del paziente</a:t>
            </a:r>
          </a:p>
          <a:p>
            <a:pPr marL="457200" indent="-457200">
              <a:buClr>
                <a:srgbClr val="C00000"/>
              </a:buClr>
              <a:buFont typeface="+mj-lt"/>
              <a:buAutoNum type="arabicPeriod"/>
            </a:pPr>
            <a:r>
              <a:rPr lang="it-IT" sz="2000" b="1" i="1" dirty="0" smtClean="0"/>
              <a:t>La terapia di supporto può essere molto efficace</a:t>
            </a:r>
          </a:p>
          <a:p>
            <a:pPr marL="457200" indent="-457200">
              <a:buClr>
                <a:srgbClr val="C00000"/>
              </a:buClr>
              <a:buFont typeface="+mj-lt"/>
              <a:buAutoNum type="arabicPeriod"/>
            </a:pPr>
            <a:r>
              <a:rPr lang="it-IT" sz="2000" b="1" i="1" dirty="0" smtClean="0"/>
              <a:t>Evitare sperimentazioni, al di fuori di protocolli Ministeriali, con  farmaci incompatibili con le infezioni virali e   causa di gravi effetti collaterali </a:t>
            </a:r>
          </a:p>
          <a:p>
            <a:pPr marL="457200" indent="-457200">
              <a:buClr>
                <a:srgbClr val="C00000"/>
              </a:buClr>
              <a:buFont typeface="+mj-lt"/>
              <a:buAutoNum type="arabicPeriod"/>
            </a:pPr>
            <a:r>
              <a:rPr lang="it-IT" sz="2000" b="1" i="1" dirty="0" smtClean="0"/>
              <a:t>Gli antibiotici non sono efficaci contro i virus, ma funzionano solo contro le infezioni batteriche, e pertanto non dovrebbero essere somministrati nella fase acuta dell’infezione. Altrettanto, dicasi dei cortisonici e altri immunosoppressori!</a:t>
            </a:r>
            <a:endParaRPr lang="it-IT" sz="2000" b="1" i="1" dirty="0"/>
          </a:p>
        </p:txBody>
      </p:sp>
      <p:pic>
        <p:nvPicPr>
          <p:cNvPr id="5" name="Picture 2" descr="Coronavirus: tutto quello che serve sapere (per evitare la psicosi ..."/>
          <p:cNvPicPr>
            <a:picLocks noChangeAspect="1" noChangeArrowheads="1"/>
          </p:cNvPicPr>
          <p:nvPr/>
        </p:nvPicPr>
        <p:blipFill>
          <a:blip r:embed="rId3" cstate="print"/>
          <a:srcRect/>
          <a:stretch>
            <a:fillRect/>
          </a:stretch>
        </p:blipFill>
        <p:spPr bwMode="auto">
          <a:xfrm>
            <a:off x="214315" y="1571612"/>
            <a:ext cx="2357421"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ox(i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ox(i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ox(in)">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ox(in)">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box(in)">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normAutofit fontScale="90000"/>
          </a:bodyPr>
          <a:lstStyle/>
          <a:p>
            <a:r>
              <a:rPr lang="it-IT" sz="4000" b="1" dirty="0" smtClean="0">
                <a:solidFill>
                  <a:srgbClr val="FF0000"/>
                </a:solidFill>
                <a:effectLst>
                  <a:outerShdw blurRad="38100" dist="38100" dir="2700000" algn="tl">
                    <a:srgbClr val="000000">
                      <a:alpha val="43137"/>
                    </a:srgbClr>
                  </a:outerShdw>
                </a:effectLst>
              </a:rPr>
              <a:t>COVID 2-19</a:t>
            </a:r>
            <a:r>
              <a:rPr lang="it-IT" sz="3100" b="1" i="1" dirty="0" smtClean="0">
                <a:solidFill>
                  <a:srgbClr val="FF0000"/>
                </a:solidFill>
                <a:effectLst>
                  <a:outerShdw blurRad="38100" dist="38100" dir="2700000" algn="tl">
                    <a:srgbClr val="000000">
                      <a:alpha val="43137"/>
                    </a:srgbClr>
                  </a:outerShdw>
                </a:effectLst>
              </a:rPr>
              <a:t>: </a:t>
            </a:r>
            <a:r>
              <a:rPr lang="it-IT" sz="3100" b="1" i="1" dirty="0" smtClean="0">
                <a:effectLst>
                  <a:outerShdw blurRad="38100" dist="38100" dir="2700000" algn="tl">
                    <a:srgbClr val="000000">
                      <a:alpha val="43137"/>
                    </a:srgbClr>
                  </a:outerShdw>
                </a:effectLst>
              </a:rPr>
              <a:t>“</a:t>
            </a:r>
            <a:r>
              <a:rPr lang="it-IT" sz="3100" b="1" i="1" u="sng" dirty="0" smtClean="0">
                <a:effectLst>
                  <a:outerShdw blurRad="38100" dist="38100" dir="2700000" algn="tl">
                    <a:srgbClr val="000000">
                      <a:alpha val="43137"/>
                    </a:srgbClr>
                  </a:outerShdw>
                </a:effectLst>
              </a:rPr>
              <a:t>Meccanismo patogenetico e risvolti terapeutici</a:t>
            </a:r>
            <a:r>
              <a:rPr lang="it-IT" sz="3100" b="1" i="1" dirty="0" smtClean="0">
                <a:effectLst>
                  <a:outerShdw blurRad="38100" dist="38100" dir="2700000" algn="tl">
                    <a:srgbClr val="000000">
                      <a:alpha val="43137"/>
                    </a:srgbClr>
                  </a:outerShdw>
                </a:effectLst>
              </a:rPr>
              <a:t>”</a:t>
            </a:r>
            <a:endParaRPr lang="it-IT" sz="31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428736"/>
            <a:ext cx="8229600" cy="4643470"/>
          </a:xfrm>
        </p:spPr>
        <p:txBody>
          <a:bodyPr>
            <a:noAutofit/>
          </a:bodyPr>
          <a:lstStyle/>
          <a:p>
            <a:pPr>
              <a:buClr>
                <a:srgbClr val="C00000"/>
              </a:buClr>
              <a:buFont typeface="Wingdings" pitchFamily="2" charset="2"/>
              <a:buChar char="§"/>
            </a:pPr>
            <a:r>
              <a:rPr lang="it-IT" sz="2000" b="1" i="1" dirty="0" smtClean="0">
                <a:effectLst>
                  <a:outerShdw blurRad="38100" dist="38100" dir="2700000" algn="tl">
                    <a:srgbClr val="000000">
                      <a:alpha val="43137"/>
                    </a:srgbClr>
                  </a:outerShdw>
                </a:effectLst>
              </a:rPr>
              <a:t>Grazie alla cristallografia, il ricercatore Italiano Domenico Lentini  Santo, Biotecnologo, ha evidenziato come una </a:t>
            </a:r>
            <a:r>
              <a:rPr lang="it-IT" sz="2000" b="1" i="1" dirty="0" err="1" smtClean="0">
                <a:effectLst>
                  <a:outerShdw blurRad="38100" dist="38100" dir="2700000" algn="tl">
                    <a:srgbClr val="000000">
                      <a:alpha val="43137"/>
                    </a:srgbClr>
                  </a:outerShdw>
                </a:effectLst>
              </a:rPr>
              <a:t>subunità</a:t>
            </a:r>
            <a:r>
              <a:rPr lang="it-IT" sz="2000" b="1" i="1" dirty="0" smtClean="0">
                <a:effectLst>
                  <a:outerShdw blurRad="38100" dist="38100" dir="2700000" algn="tl">
                    <a:srgbClr val="000000">
                      <a:alpha val="43137"/>
                    </a:srgbClr>
                  </a:outerShdw>
                </a:effectLst>
              </a:rPr>
              <a:t> del COVID 2-19 presentasse delle affinità con l’acido Sialico (Studio pubblicato sul National Center </a:t>
            </a:r>
            <a:r>
              <a:rPr lang="it-IT" sz="2000" b="1" i="1" dirty="0" err="1" smtClean="0">
                <a:effectLst>
                  <a:outerShdw blurRad="38100" dist="38100" dir="2700000" algn="tl">
                    <a:srgbClr val="000000">
                      <a:alpha val="43137"/>
                    </a:srgbClr>
                  </a:outerShdw>
                </a:effectLst>
              </a:rPr>
              <a:t>for</a:t>
            </a:r>
            <a:r>
              <a:rPr lang="it-IT" sz="2000" b="1" i="1" dirty="0" smtClean="0">
                <a:effectLst>
                  <a:outerShdw blurRad="38100" dist="38100" dir="2700000" algn="tl">
                    <a:srgbClr val="000000">
                      <a:alpha val="43137"/>
                    </a:srgbClr>
                  </a:outerShdw>
                </a:effectLst>
              </a:rPr>
              <a:t> </a:t>
            </a:r>
            <a:r>
              <a:rPr lang="it-IT" sz="2000" b="1" i="1" dirty="0" err="1" smtClean="0">
                <a:effectLst>
                  <a:outerShdw blurRad="38100" dist="38100" dir="2700000" algn="tl">
                    <a:srgbClr val="000000">
                      <a:alpha val="43137"/>
                    </a:srgbClr>
                  </a:outerShdw>
                </a:effectLst>
              </a:rPr>
              <a:t>Biotechnology</a:t>
            </a:r>
            <a:r>
              <a:rPr lang="it-IT" sz="2000" b="1" i="1" dirty="0" smtClean="0">
                <a:effectLst>
                  <a:outerShdw blurRad="38100" dist="38100" dir="2700000" algn="tl">
                    <a:srgbClr val="000000">
                      <a:alpha val="43137"/>
                    </a:srgbClr>
                  </a:outerShdw>
                </a:effectLst>
              </a:rPr>
              <a:t> Information)</a:t>
            </a:r>
          </a:p>
          <a:p>
            <a:pPr>
              <a:buClr>
                <a:srgbClr val="C00000"/>
              </a:buClr>
              <a:buFont typeface="Wingdings" pitchFamily="2" charset="2"/>
              <a:buChar char="§"/>
            </a:pPr>
            <a:r>
              <a:rPr lang="it-IT" sz="2000" b="1" i="1" dirty="0" smtClean="0">
                <a:effectLst>
                  <a:outerShdw blurRad="38100" dist="38100" dir="2700000" algn="tl">
                    <a:srgbClr val="000000">
                      <a:alpha val="43137"/>
                    </a:srgbClr>
                  </a:outerShdw>
                </a:effectLst>
              </a:rPr>
              <a:t>La proteina Spike del COVID 2-19 si lega all’acido sialico, e media l’ingresso attraverso la membrana plasmatica del proprio genoma ad RNA</a:t>
            </a:r>
          </a:p>
          <a:p>
            <a:pPr>
              <a:buClr>
                <a:srgbClr val="C00000"/>
              </a:buClr>
              <a:buFont typeface="Wingdings" pitchFamily="2" charset="2"/>
              <a:buChar char="§"/>
            </a:pPr>
            <a:r>
              <a:rPr lang="it-IT" sz="2000" b="1" i="1" dirty="0" smtClean="0">
                <a:effectLst>
                  <a:outerShdw blurRad="38100" dist="38100" dir="2700000" algn="tl">
                    <a:srgbClr val="000000">
                      <a:alpha val="43137"/>
                    </a:srgbClr>
                  </a:outerShdw>
                </a:effectLst>
              </a:rPr>
              <a:t>Analizzando la struttura molecolare dell’acido sialico è possibile evidenziare la presenza di un anello a 5 atomi di carbonio e un atomo di ossigeno ed è proprio questo residuo che la proteina Spike lega, esattamente il residuo 9-ossigeno-acetilato dell’acido sialico che ha molte analogie con una parte della struttura di cui è composto l’acido ascorbico, l’aspirina e l’</a:t>
            </a:r>
            <a:r>
              <a:rPr lang="it-IT" sz="2000" b="1" i="1" dirty="0" err="1" smtClean="0">
                <a:effectLst>
                  <a:outerShdw blurRad="38100" dist="38100" dir="2700000" algn="tl">
                    <a:srgbClr val="000000">
                      <a:alpha val="43137"/>
                    </a:srgbClr>
                  </a:outerShdw>
                </a:effectLst>
              </a:rPr>
              <a:t>N-Acetilcisteina</a:t>
            </a:r>
            <a:endParaRPr lang="it-IT" sz="2000" b="1" i="1" dirty="0" smtClean="0">
              <a:effectLst>
                <a:outerShdw blurRad="38100" dist="38100" dir="2700000" algn="tl">
                  <a:srgbClr val="000000">
                    <a:alpha val="43137"/>
                  </a:srgbClr>
                </a:outerShdw>
              </a:effectLst>
            </a:endParaRPr>
          </a:p>
          <a:p>
            <a:pPr>
              <a:buClr>
                <a:srgbClr val="C00000"/>
              </a:buClr>
              <a:buFont typeface="Wingdings" pitchFamily="2" charset="2"/>
              <a:buChar char="§"/>
            </a:pPr>
            <a:endParaRPr lang="it-IT" sz="2000" b="1" i="1" dirty="0" smtClean="0">
              <a:effectLst>
                <a:outerShdw blurRad="38100" dist="38100" dir="2700000" algn="tl">
                  <a:srgbClr val="000000">
                    <a:alpha val="43137"/>
                  </a:srgbClr>
                </a:outerShdw>
              </a:effectLst>
            </a:endParaRPr>
          </a:p>
          <a:p>
            <a:endParaRPr lang="it-I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i="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Gravidanza</a:t>
            </a:r>
            <a:r>
              <a:rPr lang="it-IT" sz="2800" b="1" i="1" dirty="0" smtClean="0">
                <a:effectLst>
                  <a:outerShdw blurRad="38100" dist="38100" dir="2700000" algn="tl">
                    <a:srgbClr val="000000">
                      <a:alpha val="43137"/>
                    </a:srgbClr>
                  </a:outerShdw>
                </a:effectLst>
              </a:rPr>
              <a:t>”</a:t>
            </a:r>
            <a:endParaRPr lang="it-IT" sz="28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142985"/>
            <a:ext cx="8229600" cy="3429023"/>
          </a:xfrm>
        </p:spPr>
        <p:txBody>
          <a:bodyPr>
            <a:normAutofit/>
          </a:bodyPr>
          <a:lstStyle/>
          <a:p>
            <a:pPr>
              <a:buClr>
                <a:srgbClr val="FF0000"/>
              </a:buClr>
              <a:buFont typeface="Wingdings" pitchFamily="2" charset="2"/>
              <a:buChar char="§"/>
            </a:pPr>
            <a:r>
              <a:rPr lang="it-IT" sz="2400" b="1" i="1" dirty="0" smtClean="0"/>
              <a:t>Non sono riportati dati scientifici sulla suscettibilità delle donne in gravidanza al virus</a:t>
            </a:r>
          </a:p>
          <a:p>
            <a:pPr>
              <a:buClr>
                <a:srgbClr val="FF0000"/>
              </a:buClr>
              <a:buFont typeface="Wingdings" pitchFamily="2" charset="2"/>
              <a:buChar char="§"/>
            </a:pPr>
            <a:r>
              <a:rPr lang="it-IT" sz="2400" b="1" i="1" dirty="0" smtClean="0"/>
              <a:t>La gravidanza comporta cambiamenti del sistema immunitario che possono aumentare il rischio di contrarre infezioni respiratorie virali, tra cui quella da SARS-CoV-2</a:t>
            </a:r>
          </a:p>
          <a:p>
            <a:pPr>
              <a:buClr>
                <a:srgbClr val="FF0000"/>
              </a:buClr>
              <a:buFont typeface="Wingdings" pitchFamily="2" charset="2"/>
              <a:buChar char="§"/>
            </a:pPr>
            <a:r>
              <a:rPr lang="it-IT" sz="2400" b="1" i="1" dirty="0" smtClean="0"/>
              <a:t>Le donne in gravidanza potrebbero mostrare un rischio maggiore di sviluppare una forma severa di infezioni respiratorie virali</a:t>
            </a:r>
            <a:endParaRPr lang="it-IT" sz="2400" b="1" i="1" dirty="0"/>
          </a:p>
        </p:txBody>
      </p:sp>
      <p:sp>
        <p:nvSpPr>
          <p:cNvPr id="4" name="CasellaDiTesto 3"/>
          <p:cNvSpPr txBox="1"/>
          <p:nvPr/>
        </p:nvSpPr>
        <p:spPr>
          <a:xfrm>
            <a:off x="642910" y="4357694"/>
            <a:ext cx="7858180" cy="1323439"/>
          </a:xfrm>
          <a:prstGeom prst="rect">
            <a:avLst/>
          </a:prstGeom>
          <a:solidFill>
            <a:srgbClr val="FFC000"/>
          </a:solidFill>
        </p:spPr>
        <p:txBody>
          <a:bodyPr wrap="square" rtlCol="0">
            <a:spAutoFit/>
          </a:bodyPr>
          <a:lstStyle/>
          <a:p>
            <a:r>
              <a:rPr lang="it-IT" sz="2000" b="1" i="1" dirty="0" smtClean="0"/>
              <a:t>In caso di infezione in corso di gravidanza da altri coronavirus correlati [</a:t>
            </a:r>
            <a:r>
              <a:rPr lang="it-IT" sz="2000" b="1" i="1" dirty="0" err="1" smtClean="0"/>
              <a:t>SARS-CoV</a:t>
            </a:r>
            <a:r>
              <a:rPr lang="it-IT" sz="2000" b="1" i="1" dirty="0" smtClean="0"/>
              <a:t> e </a:t>
            </a:r>
            <a:r>
              <a:rPr lang="it-IT" sz="2000" b="1" i="1" dirty="0" err="1" smtClean="0"/>
              <a:t>MERS-CoV</a:t>
            </a:r>
            <a:r>
              <a:rPr lang="it-IT" sz="2000" b="1" i="1" dirty="0" smtClean="0"/>
              <a:t>] sono stati osservati casi di aborto spontaneo mentre la presenza di febbre elevata durante il primo trimestre di gravidanza può aumentare il rischio di difetti congeniti</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i="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Danni fetali</a:t>
            </a:r>
            <a:r>
              <a:rPr lang="it-IT" sz="2800" b="1" i="1" dirty="0" smtClean="0">
                <a:effectLst>
                  <a:outerShdw blurRad="38100" dist="38100" dir="2700000" algn="tl">
                    <a:srgbClr val="000000">
                      <a:alpha val="43137"/>
                    </a:srgbClr>
                  </a:outerShdw>
                </a:effectLst>
              </a:rPr>
              <a:t>”</a:t>
            </a:r>
            <a:endParaRPr lang="it-IT" sz="28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3971939"/>
          </a:xfrm>
        </p:spPr>
        <p:txBody>
          <a:bodyPr>
            <a:normAutofit lnSpcReduction="10000"/>
          </a:bodyPr>
          <a:lstStyle/>
          <a:p>
            <a:r>
              <a:rPr lang="it-IT" sz="2800" b="1" i="1" dirty="0" smtClean="0"/>
              <a:t>Dai dati presenti in letteratura, limitati, non sono stati riportati casi di trasmissione dell’infezione da altri coronavirus (</a:t>
            </a:r>
            <a:r>
              <a:rPr lang="it-IT" sz="2800" b="1" i="1" dirty="0" err="1" smtClean="0"/>
              <a:t>MERS-CoV</a:t>
            </a:r>
            <a:r>
              <a:rPr lang="it-IT" sz="2800" b="1" i="1" dirty="0" smtClean="0"/>
              <a:t> e </a:t>
            </a:r>
            <a:r>
              <a:rPr lang="it-IT" sz="2800" b="1" i="1" dirty="0" err="1" smtClean="0"/>
              <a:t>SARS-CoV</a:t>
            </a:r>
            <a:r>
              <a:rPr lang="it-IT" sz="2800" b="1" i="1" dirty="0" smtClean="0"/>
              <a:t>) da madre a figlio</a:t>
            </a:r>
          </a:p>
          <a:p>
            <a:endParaRPr lang="it-IT" sz="2800" b="1" i="1" dirty="0" smtClean="0"/>
          </a:p>
          <a:p>
            <a:r>
              <a:rPr lang="it-IT" sz="2800" b="1" i="1" dirty="0" smtClean="0"/>
              <a:t>I dati recenti riguardo bambini nati da madri con COVID-19 indicano che nessuno di essi è risultato positivo. Inoltre, il SARS- </a:t>
            </a:r>
            <a:r>
              <a:rPr lang="it-IT" sz="2800" b="1" i="1" dirty="0" err="1" smtClean="0"/>
              <a:t>CoV-</a:t>
            </a:r>
            <a:r>
              <a:rPr lang="it-IT" sz="2800" b="1" i="1" dirty="0" smtClean="0"/>
              <a:t> 2 non è stato rilevato nel liquido amniotico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i="1" dirty="0" smtClean="0"/>
              <a:t>“</a:t>
            </a:r>
            <a:r>
              <a:rPr lang="it-IT" sz="2800" b="1" i="1" u="sng" dirty="0" smtClean="0">
                <a:effectLst>
                  <a:outerShdw blurRad="38100" dist="38100" dir="2700000" algn="tl">
                    <a:srgbClr val="000000">
                      <a:alpha val="43137"/>
                    </a:srgbClr>
                  </a:outerShdw>
                </a:effectLst>
              </a:rPr>
              <a:t>Come </a:t>
            </a:r>
            <a:r>
              <a:rPr lang="it-IT" sz="2800" b="1" i="1" u="sng" dirty="0" err="1" smtClean="0">
                <a:effectLst>
                  <a:outerShdw blurRad="38100" dist="38100" dir="2700000" algn="tl">
                    <a:srgbClr val="000000">
                      <a:alpha val="43137"/>
                    </a:srgbClr>
                  </a:outerShdw>
                </a:effectLst>
              </a:rPr>
              <a:t>parametrare</a:t>
            </a:r>
            <a:r>
              <a:rPr lang="it-IT" sz="2800" b="1" i="1" u="sng" dirty="0" smtClean="0">
                <a:effectLst>
                  <a:outerShdw blurRad="38100" dist="38100" dir="2700000" algn="tl">
                    <a:srgbClr val="000000">
                      <a:alpha val="43137"/>
                    </a:srgbClr>
                  </a:outerShdw>
                </a:effectLst>
              </a:rPr>
              <a:t> il contagio”</a:t>
            </a:r>
            <a:endParaRPr lang="it-IT" sz="2800" b="1" i="1" dirty="0"/>
          </a:p>
        </p:txBody>
      </p:sp>
      <p:sp>
        <p:nvSpPr>
          <p:cNvPr id="3" name="Segnaposto contenuto 2"/>
          <p:cNvSpPr>
            <a:spLocks noGrp="1"/>
          </p:cNvSpPr>
          <p:nvPr>
            <p:ph idx="1"/>
          </p:nvPr>
        </p:nvSpPr>
        <p:spPr>
          <a:xfrm>
            <a:off x="2357422" y="1500174"/>
            <a:ext cx="6329378" cy="2857520"/>
          </a:xfrm>
        </p:spPr>
        <p:txBody>
          <a:bodyPr>
            <a:normAutofit fontScale="92500" lnSpcReduction="20000"/>
          </a:bodyPr>
          <a:lstStyle/>
          <a:p>
            <a:r>
              <a:rPr lang="it-IT" sz="2400" b="1" i="1" dirty="0" smtClean="0">
                <a:effectLst>
                  <a:outerShdw blurRad="38100" dist="38100" dir="2700000" algn="tl">
                    <a:srgbClr val="000000">
                      <a:alpha val="43137"/>
                    </a:srgbClr>
                  </a:outerShdw>
                </a:effectLst>
              </a:rPr>
              <a:t>Gli Scienziati  usano tre parametri : Il </a:t>
            </a:r>
            <a:r>
              <a:rPr lang="it-IT" sz="2400" b="1" i="1" dirty="0" smtClean="0">
                <a:solidFill>
                  <a:srgbClr val="C00000"/>
                </a:solidFill>
                <a:effectLst>
                  <a:outerShdw blurRad="38100" dist="38100" dir="2700000" algn="tl">
                    <a:srgbClr val="000000">
                      <a:alpha val="43137"/>
                    </a:srgbClr>
                  </a:outerShdw>
                </a:effectLst>
              </a:rPr>
              <a:t>RO</a:t>
            </a:r>
            <a:r>
              <a:rPr lang="it-IT" sz="2400" b="1" i="1" dirty="0" smtClean="0">
                <a:effectLst>
                  <a:outerShdw blurRad="38100" dist="38100" dir="2700000" algn="tl">
                    <a:srgbClr val="000000">
                      <a:alpha val="43137"/>
                    </a:srgbClr>
                  </a:outerShdw>
                </a:effectLst>
              </a:rPr>
              <a:t> e Il </a:t>
            </a:r>
            <a:r>
              <a:rPr lang="it-IT" sz="2400" b="1" i="1" dirty="0" smtClean="0">
                <a:solidFill>
                  <a:srgbClr val="C00000"/>
                </a:solidFill>
                <a:effectLst>
                  <a:outerShdw blurRad="38100" dist="38100" dir="2700000" algn="tl">
                    <a:srgbClr val="000000">
                      <a:alpha val="43137"/>
                    </a:srgbClr>
                  </a:outerShdw>
                </a:effectLst>
              </a:rPr>
              <a:t>Tempo Medio </a:t>
            </a:r>
            <a:r>
              <a:rPr lang="it-IT" sz="2400" b="1" i="1" dirty="0" smtClean="0">
                <a:effectLst>
                  <a:outerShdw blurRad="38100" dist="38100" dir="2700000" algn="tl">
                    <a:srgbClr val="000000">
                      <a:alpha val="43137"/>
                    </a:srgbClr>
                  </a:outerShdw>
                </a:effectLst>
              </a:rPr>
              <a:t>e il </a:t>
            </a:r>
            <a:r>
              <a:rPr lang="it-IT" sz="2400" b="1" i="1" dirty="0" smtClean="0">
                <a:solidFill>
                  <a:srgbClr val="C00000"/>
                </a:solidFill>
                <a:effectLst>
                  <a:outerShdw blurRad="38100" dist="38100" dir="2700000" algn="tl">
                    <a:srgbClr val="000000">
                      <a:alpha val="43137"/>
                    </a:srgbClr>
                  </a:outerShdw>
                </a:effectLst>
              </a:rPr>
              <a:t>Sistema EPIRISK</a:t>
            </a:r>
            <a:r>
              <a:rPr lang="it-IT" sz="2400" b="1" i="1" dirty="0" smtClean="0"/>
              <a:t>”</a:t>
            </a:r>
          </a:p>
          <a:p>
            <a:r>
              <a:rPr lang="it-IT" sz="2400" b="1" i="1" dirty="0" smtClean="0"/>
              <a:t>Il </a:t>
            </a:r>
            <a:r>
              <a:rPr lang="it-IT" sz="2400" b="1" i="1" dirty="0" smtClean="0">
                <a:solidFill>
                  <a:srgbClr val="C00000"/>
                </a:solidFill>
              </a:rPr>
              <a:t>R0</a:t>
            </a:r>
            <a:r>
              <a:rPr lang="it-IT" sz="2400" b="1" i="1" dirty="0" smtClean="0"/>
              <a:t>, &lt;&lt;</a:t>
            </a:r>
            <a:r>
              <a:rPr lang="it-IT" sz="2400" b="1" i="1" dirty="0" smtClean="0">
                <a:solidFill>
                  <a:srgbClr val="C00000"/>
                </a:solidFill>
              </a:rPr>
              <a:t>Erre zero</a:t>
            </a:r>
            <a:r>
              <a:rPr lang="it-IT" sz="2400" b="1" i="1" dirty="0" smtClean="0"/>
              <a:t>&gt;&gt; per stimare quante altre persone  saranno  probabilmente contagiate da un paziente infetto</a:t>
            </a:r>
          </a:p>
          <a:p>
            <a:r>
              <a:rPr lang="it-IT" sz="2400" b="1" i="1" dirty="0" smtClean="0"/>
              <a:t>IL </a:t>
            </a:r>
            <a:r>
              <a:rPr lang="it-IT" sz="2400" b="1" i="1" dirty="0" smtClean="0">
                <a:solidFill>
                  <a:srgbClr val="C00000"/>
                </a:solidFill>
              </a:rPr>
              <a:t>R0</a:t>
            </a:r>
            <a:r>
              <a:rPr lang="it-IT" sz="2400" b="1" i="1" dirty="0" smtClean="0"/>
              <a:t> del COVID 2-19 è 2,5 allo stato attuale, mentre ad esempio  quello della parotite è 10, quello del morbillo 15. Il </a:t>
            </a:r>
            <a:r>
              <a:rPr lang="it-IT" sz="2400" b="1" i="1" dirty="0" smtClean="0">
                <a:solidFill>
                  <a:srgbClr val="C00000"/>
                </a:solidFill>
              </a:rPr>
              <a:t>R0 </a:t>
            </a:r>
            <a:r>
              <a:rPr lang="it-IT" sz="2400" b="1" i="1" dirty="0" smtClean="0"/>
              <a:t>dell’influenza Spagnola fu 2,1</a:t>
            </a:r>
          </a:p>
        </p:txBody>
      </p:sp>
      <p:sp>
        <p:nvSpPr>
          <p:cNvPr id="4" name="CasellaDiTesto 3"/>
          <p:cNvSpPr txBox="1"/>
          <p:nvPr/>
        </p:nvSpPr>
        <p:spPr>
          <a:xfrm>
            <a:off x="357158" y="4214818"/>
            <a:ext cx="8286808" cy="1200329"/>
          </a:xfrm>
          <a:prstGeom prst="rect">
            <a:avLst/>
          </a:prstGeom>
          <a:solidFill>
            <a:srgbClr val="FFC000"/>
          </a:solidFill>
        </p:spPr>
        <p:txBody>
          <a:bodyPr wrap="square" rtlCol="0">
            <a:spAutoFit/>
          </a:bodyPr>
          <a:lstStyle/>
          <a:p>
            <a:r>
              <a:rPr lang="it-IT" sz="2400" b="1" i="1" dirty="0" smtClean="0"/>
              <a:t>Tutto andrà bene quando il </a:t>
            </a:r>
            <a:r>
              <a:rPr lang="it-IT" sz="2400" b="1" i="1" dirty="0" smtClean="0">
                <a:solidFill>
                  <a:srgbClr val="C00000"/>
                </a:solidFill>
              </a:rPr>
              <a:t>R0</a:t>
            </a:r>
            <a:r>
              <a:rPr lang="it-IT" sz="2400" b="1" i="1" dirty="0" smtClean="0"/>
              <a:t> coronavirus sarà &lt; 1, e ciò vuol dire che la capacità del COVID 2-19 d’infettare gli altri sarà  inferiore rispetto a quanti guariranno</a:t>
            </a:r>
            <a:endParaRPr lang="it-IT" sz="2400" b="1" i="1" dirty="0"/>
          </a:p>
        </p:txBody>
      </p:sp>
      <p:pic>
        <p:nvPicPr>
          <p:cNvPr id="5" name="Picture 2" descr="Coronavirus: tutto quello che serve sapere (per evitare la psicosi ..."/>
          <p:cNvPicPr>
            <a:picLocks noChangeAspect="1" noChangeArrowheads="1"/>
          </p:cNvPicPr>
          <p:nvPr/>
        </p:nvPicPr>
        <p:blipFill>
          <a:blip r:embed="rId3" cstate="print"/>
          <a:srcRect/>
          <a:stretch>
            <a:fillRect/>
          </a:stretch>
        </p:blipFill>
        <p:spPr bwMode="auto">
          <a:xfrm>
            <a:off x="71407" y="1714488"/>
            <a:ext cx="2214578" cy="1857388"/>
          </a:xfrm>
          <a:prstGeom prst="rect">
            <a:avLst/>
          </a:prstGeom>
          <a:noFill/>
        </p:spPr>
      </p:pic>
      <p:sp>
        <p:nvSpPr>
          <p:cNvPr id="6" name="CasellaDiTesto 5"/>
          <p:cNvSpPr txBox="1"/>
          <p:nvPr/>
        </p:nvSpPr>
        <p:spPr>
          <a:xfrm>
            <a:off x="357158" y="5443381"/>
            <a:ext cx="8286808" cy="830997"/>
          </a:xfrm>
          <a:prstGeom prst="rect">
            <a:avLst/>
          </a:prstGeom>
          <a:solidFill>
            <a:srgbClr val="FFC000"/>
          </a:solidFill>
        </p:spPr>
        <p:txBody>
          <a:bodyPr wrap="square" rtlCol="0">
            <a:spAutoFit/>
          </a:bodyPr>
          <a:lstStyle/>
          <a:p>
            <a:r>
              <a:rPr lang="it-IT" sz="2400" b="1" i="1" dirty="0" smtClean="0"/>
              <a:t>Tutte le misure restrittive messe in atto servono ad un’unica intenzione matematica: “</a:t>
            </a:r>
            <a:r>
              <a:rPr lang="it-IT" sz="2400" b="1" i="1" dirty="0" smtClean="0">
                <a:solidFill>
                  <a:srgbClr val="C00000"/>
                </a:solidFill>
                <a:effectLst>
                  <a:outerShdw blurRad="38100" dist="38100" dir="2700000" algn="tl">
                    <a:srgbClr val="000000">
                      <a:alpha val="43137"/>
                    </a:srgbClr>
                  </a:outerShdw>
                </a:effectLst>
              </a:rPr>
              <a:t>Abbassare il valore di R0</a:t>
            </a:r>
            <a:r>
              <a:rPr lang="it-IT" sz="2400" b="1" i="1" dirty="0" smtClean="0"/>
              <a:t>”</a:t>
            </a:r>
            <a:endParaRPr lang="it-IT"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smtClean="0">
                <a:solidFill>
                  <a:srgbClr val="FF0000"/>
                </a:solidFill>
                <a:effectLst>
                  <a:outerShdw blurRad="38100" dist="38100" dir="2700000" algn="tl">
                    <a:srgbClr val="000000">
                      <a:alpha val="43137"/>
                    </a:srgbClr>
                  </a:outerShdw>
                </a:effectLst>
              </a:rPr>
              <a:t>COVID 2-19:</a:t>
            </a:r>
            <a:r>
              <a:rPr lang="it-IT" dirty="0" smtClean="0"/>
              <a:t> </a:t>
            </a:r>
            <a:r>
              <a:rPr lang="it-IT" sz="2800" b="1" i="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Il Tempo Medio</a:t>
            </a:r>
            <a:r>
              <a:rPr lang="it-IT" sz="2800" b="1" i="1" dirty="0" smtClean="0">
                <a:effectLst>
                  <a:outerShdw blurRad="38100" dist="38100" dir="2700000" algn="tl">
                    <a:srgbClr val="000000">
                      <a:alpha val="43137"/>
                    </a:srgbClr>
                  </a:outerShdw>
                </a:effectLst>
              </a:rPr>
              <a:t>”</a:t>
            </a:r>
            <a:endParaRPr lang="it-IT" sz="28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571736" y="1600201"/>
            <a:ext cx="6115064" cy="2328865"/>
          </a:xfrm>
        </p:spPr>
        <p:txBody>
          <a:bodyPr>
            <a:normAutofit/>
          </a:bodyPr>
          <a:lstStyle/>
          <a:p>
            <a:r>
              <a:rPr lang="it-IT" sz="2800" dirty="0" smtClean="0"/>
              <a:t>Un’altra variabile fondamentale è </a:t>
            </a:r>
            <a:r>
              <a:rPr lang="it-IT" sz="2800" b="1" i="1" dirty="0" smtClean="0"/>
              <a:t>il “</a:t>
            </a:r>
            <a:r>
              <a:rPr lang="it-IT" sz="2800" b="1" i="1" dirty="0" smtClean="0">
                <a:solidFill>
                  <a:srgbClr val="C00000"/>
                </a:solidFill>
              </a:rPr>
              <a:t>Tempo Medio</a:t>
            </a:r>
            <a:r>
              <a:rPr lang="it-IT" sz="2800" b="1" i="1" dirty="0" smtClean="0"/>
              <a:t>” che intercorre tra quando una persona viene infettata e il momento in cui quella stessa persona ne infetta un’altra</a:t>
            </a:r>
          </a:p>
        </p:txBody>
      </p:sp>
      <p:pic>
        <p:nvPicPr>
          <p:cNvPr id="5"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71406" y="1785926"/>
            <a:ext cx="2357421" cy="1857388"/>
          </a:xfrm>
          <a:prstGeom prst="rect">
            <a:avLst/>
          </a:prstGeom>
          <a:noFill/>
        </p:spPr>
      </p:pic>
      <p:sp>
        <p:nvSpPr>
          <p:cNvPr id="6" name="CasellaDiTesto 5"/>
          <p:cNvSpPr txBox="1"/>
          <p:nvPr/>
        </p:nvSpPr>
        <p:spPr>
          <a:xfrm>
            <a:off x="571472" y="4286256"/>
            <a:ext cx="8072494" cy="954107"/>
          </a:xfrm>
          <a:prstGeom prst="rect">
            <a:avLst/>
          </a:prstGeom>
          <a:solidFill>
            <a:srgbClr val="FFC000"/>
          </a:solidFill>
        </p:spPr>
        <p:txBody>
          <a:bodyPr wrap="square" rtlCol="0">
            <a:spAutoFit/>
          </a:bodyPr>
          <a:lstStyle/>
          <a:p>
            <a:r>
              <a:rPr lang="it-IT" sz="2800" dirty="0" smtClean="0"/>
              <a:t>Il “</a:t>
            </a:r>
            <a:r>
              <a:rPr lang="it-IT" sz="2800" b="1" dirty="0" smtClean="0">
                <a:solidFill>
                  <a:srgbClr val="C00000"/>
                </a:solidFill>
                <a:effectLst>
                  <a:outerShdw blurRad="38100" dist="38100" dir="2700000" algn="tl">
                    <a:srgbClr val="000000">
                      <a:alpha val="43137"/>
                    </a:srgbClr>
                  </a:outerShdw>
                </a:effectLst>
              </a:rPr>
              <a:t>Tempo Medio</a:t>
            </a:r>
            <a:r>
              <a:rPr lang="it-IT" sz="2800" dirty="0" smtClean="0"/>
              <a:t>” </a:t>
            </a:r>
            <a:r>
              <a:rPr lang="it-IT" sz="2800" b="1" i="1" dirty="0" smtClean="0"/>
              <a:t>è una finestra temporale che nel caso del COVID 2-19 è stimata in circa 7 giorni</a:t>
            </a: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normAutofit/>
          </a:bodyPr>
          <a:lstStyle/>
          <a:p>
            <a:r>
              <a:rPr lang="it-IT" sz="4000" b="1" dirty="0" smtClean="0">
                <a:solidFill>
                  <a:srgbClr val="FF0000"/>
                </a:solidFill>
                <a:effectLst>
                  <a:outerShdw blurRad="38100" dist="38100" dir="2700000" algn="tl">
                    <a:srgbClr val="000000">
                      <a:alpha val="43137"/>
                    </a:srgbClr>
                  </a:outerShdw>
                </a:effectLst>
              </a:rPr>
              <a:t>COVID 2-19: </a:t>
            </a:r>
            <a:r>
              <a:rPr lang="it-IT" sz="3100" b="1" i="1" dirty="0" smtClean="0">
                <a:effectLst>
                  <a:outerShdw blurRad="38100" dist="38100" dir="2700000" algn="tl">
                    <a:srgbClr val="000000">
                      <a:alpha val="43137"/>
                    </a:srgbClr>
                  </a:outerShdw>
                </a:effectLst>
              </a:rPr>
              <a:t>“</a:t>
            </a:r>
            <a:r>
              <a:rPr lang="it-IT" sz="3100" b="1" i="1" u="sng" dirty="0" smtClean="0">
                <a:effectLst>
                  <a:outerShdw blurRad="38100" dist="38100" dir="2700000" algn="tl">
                    <a:srgbClr val="000000">
                      <a:alpha val="43137"/>
                    </a:srgbClr>
                  </a:outerShdw>
                </a:effectLst>
              </a:rPr>
              <a:t>Che cos’è un virus</a:t>
            </a:r>
            <a:r>
              <a:rPr lang="it-IT" sz="3100" b="1" i="1" dirty="0" smtClean="0">
                <a:effectLst>
                  <a:outerShdw blurRad="38100" dist="38100" dir="2700000" algn="tl">
                    <a:srgbClr val="000000">
                      <a:alpha val="43137"/>
                    </a:srgbClr>
                  </a:outerShdw>
                </a:effectLst>
              </a:rPr>
              <a:t>”</a:t>
            </a:r>
            <a:endParaRPr lang="it-IT" sz="31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57298"/>
            <a:ext cx="8229600" cy="5000660"/>
          </a:xfrm>
        </p:spPr>
        <p:txBody>
          <a:bodyPr>
            <a:normAutofit fontScale="85000" lnSpcReduction="10000"/>
          </a:bodyPr>
          <a:lstStyle/>
          <a:p>
            <a:pPr>
              <a:buClr>
                <a:srgbClr val="C00000"/>
              </a:buClr>
              <a:buFont typeface="Wingdings" pitchFamily="2" charset="2"/>
              <a:buChar char="§"/>
            </a:pPr>
            <a:r>
              <a:rPr lang="it-IT" sz="2400" b="1" i="1" dirty="0" smtClean="0"/>
              <a:t>Negli anni ’50 del secolo scorso, </a:t>
            </a:r>
            <a:r>
              <a:rPr lang="it-IT" sz="2400" b="1" i="1" dirty="0" smtClean="0">
                <a:solidFill>
                  <a:srgbClr val="C00000"/>
                </a:solidFill>
                <a:effectLst>
                  <a:outerShdw blurRad="38100" dist="38100" dir="2700000" algn="tl">
                    <a:srgbClr val="000000">
                      <a:alpha val="43137"/>
                    </a:srgbClr>
                  </a:outerShdw>
                </a:effectLst>
              </a:rPr>
              <a:t>Andrè </a:t>
            </a:r>
            <a:r>
              <a:rPr lang="it-IT" sz="2400" b="1" i="1" dirty="0" err="1" smtClean="0">
                <a:solidFill>
                  <a:srgbClr val="C00000"/>
                </a:solidFill>
                <a:effectLst>
                  <a:outerShdw blurRad="38100" dist="38100" dir="2700000" algn="tl">
                    <a:srgbClr val="000000">
                      <a:alpha val="43137"/>
                    </a:srgbClr>
                  </a:outerShdw>
                </a:effectLst>
              </a:rPr>
              <a:t>Lwoff</a:t>
            </a:r>
            <a:r>
              <a:rPr lang="it-IT" sz="2400" b="1" i="1" dirty="0" smtClean="0"/>
              <a:t>, microbiologo francese </a:t>
            </a:r>
            <a:r>
              <a:rPr lang="it-IT" sz="2400" b="1" i="1" dirty="0" err="1" smtClean="0"/>
              <a:t>tassonomo</a:t>
            </a:r>
            <a:r>
              <a:rPr lang="it-IT" sz="2400" b="1" i="1" dirty="0" smtClean="0"/>
              <a:t> dei virus, disse che un virus è un virus, cioè non sono microrganismi ma sono un sistema </a:t>
            </a:r>
            <a:r>
              <a:rPr lang="it-IT" sz="2400" b="1" i="1" dirty="0" err="1" smtClean="0"/>
              <a:t>chimico-genetico</a:t>
            </a:r>
            <a:r>
              <a:rPr lang="it-IT" sz="2400" b="1" i="1" dirty="0" smtClean="0"/>
              <a:t> che dipendono da  organismi (batteri, cellule vegetali o umane)</a:t>
            </a:r>
          </a:p>
          <a:p>
            <a:pPr>
              <a:buClr>
                <a:srgbClr val="C00000"/>
              </a:buClr>
              <a:buFont typeface="Wingdings" pitchFamily="2" charset="2"/>
              <a:buChar char="§"/>
            </a:pPr>
            <a:r>
              <a:rPr lang="it-IT" sz="2400" b="1" i="1" dirty="0" smtClean="0"/>
              <a:t>Il virus è un parassita obbligato e lo possiamo paragonare ad un involucro con all’interno del materiale genetico (DNA o RNA) da trasferire alle cellule da esso  infettate</a:t>
            </a:r>
          </a:p>
          <a:p>
            <a:pPr>
              <a:buClr>
                <a:srgbClr val="C00000"/>
              </a:buClr>
              <a:buFont typeface="Wingdings" pitchFamily="2" charset="2"/>
              <a:buChar char="§"/>
            </a:pPr>
            <a:r>
              <a:rPr lang="it-IT" sz="2400" b="1" i="1" dirty="0" smtClean="0"/>
              <a:t>Lo scopo di ogni virus è quello d’inserire il suo materiale genetico all’interno del genoma  virale per riprodursi. A tal proposito utilizza polimerasi della cellula (vere fotocopiatrici) tra cui una particolare polimerasi chiamata  DNA-polimerasi </a:t>
            </a:r>
            <a:r>
              <a:rPr lang="it-IT" sz="2400" b="1" i="1" dirty="0" err="1" smtClean="0"/>
              <a:t>trascriptasi</a:t>
            </a:r>
            <a:r>
              <a:rPr lang="it-IT" sz="2400" b="1" i="1" dirty="0" smtClean="0"/>
              <a:t> inversa, che è una DNA-polimerasi </a:t>
            </a:r>
            <a:r>
              <a:rPr lang="it-IT" sz="2400" b="1" i="1" dirty="0" err="1" smtClean="0"/>
              <a:t>RNA-dipendente</a:t>
            </a:r>
            <a:r>
              <a:rPr lang="it-IT" sz="2400" b="1" i="1" dirty="0" smtClean="0"/>
              <a:t> (</a:t>
            </a:r>
            <a:r>
              <a:rPr lang="it-IT" sz="2400" b="1" i="1" dirty="0" err="1" smtClean="0"/>
              <a:t>RdDp</a:t>
            </a:r>
            <a:r>
              <a:rPr lang="it-IT" sz="2400" b="1" i="1" dirty="0" smtClean="0"/>
              <a:t>) ed è in grado di sintetizzare un filamento di </a:t>
            </a:r>
            <a:r>
              <a:rPr lang="it-IT" sz="2400" b="1" i="1" dirty="0" smtClean="0">
                <a:solidFill>
                  <a:srgbClr val="C00000"/>
                </a:solidFill>
              </a:rPr>
              <a:t>DNA</a:t>
            </a:r>
            <a:r>
              <a:rPr lang="it-IT" sz="2400" b="1" i="1" dirty="0" smtClean="0"/>
              <a:t> partendo da uno stampo di </a:t>
            </a:r>
            <a:r>
              <a:rPr lang="it-IT" sz="2400" b="1" i="1" dirty="0" smtClean="0">
                <a:solidFill>
                  <a:srgbClr val="C00000"/>
                </a:solidFill>
              </a:rPr>
              <a:t>RNA</a:t>
            </a:r>
          </a:p>
          <a:p>
            <a:pPr>
              <a:buClr>
                <a:srgbClr val="C00000"/>
              </a:buClr>
              <a:buFont typeface="Wingdings" pitchFamily="2" charset="2"/>
              <a:buChar char="§"/>
            </a:pPr>
            <a:r>
              <a:rPr lang="it-IT" sz="2400" b="1" i="1" dirty="0" smtClean="0"/>
              <a:t>La chiave che permette ad un virus di entrare all’interno della cellula e’ rappresentata da una serie di strutture </a:t>
            </a:r>
            <a:r>
              <a:rPr lang="it-IT" sz="2400" b="1" i="1" dirty="0" err="1" smtClean="0"/>
              <a:t>glicoproteiche</a:t>
            </a:r>
            <a:r>
              <a:rPr lang="it-IT" sz="2400" b="1" i="1" dirty="0" smtClean="0"/>
              <a:t>  che si trovano sulla superficie del virus: la proteina Spike, le </a:t>
            </a:r>
            <a:r>
              <a:rPr lang="it-IT" sz="2400" b="1" i="1" dirty="0" err="1" smtClean="0"/>
              <a:t>Hemoagglutinin-esterase</a:t>
            </a:r>
            <a:r>
              <a:rPr lang="it-IT" sz="2400" b="1" i="1" dirty="0" smtClean="0"/>
              <a:t> </a:t>
            </a:r>
            <a:r>
              <a:rPr lang="it-IT" sz="2400" b="1" i="1" dirty="0" err="1" smtClean="0"/>
              <a:t>dimer</a:t>
            </a:r>
            <a:r>
              <a:rPr lang="it-IT" sz="2400" b="1" i="1" dirty="0" smtClean="0"/>
              <a:t> (HE) e le </a:t>
            </a:r>
            <a:r>
              <a:rPr lang="it-IT" sz="2400" b="1" i="1" dirty="0" err="1" smtClean="0"/>
              <a:t>Neuroaminidasi</a:t>
            </a:r>
            <a:r>
              <a:rPr lang="it-IT" sz="2400" b="1" i="1" dirty="0" smtClean="0"/>
              <a:t> (</a:t>
            </a:r>
            <a:r>
              <a:rPr lang="it-IT" sz="2400" b="1" i="1" dirty="0" err="1" smtClean="0"/>
              <a:t>idrossilasi</a:t>
            </a:r>
            <a:r>
              <a:rPr lang="it-IT" sz="2400" b="1" i="1" dirty="0" smtClean="0"/>
              <a:t>)</a:t>
            </a:r>
          </a:p>
          <a:p>
            <a:endParaRPr lang="it-IT" sz="2400" b="1" i="1" dirty="0" smtClean="0">
              <a:solidFill>
                <a:srgbClr val="C00000"/>
              </a:solidFill>
            </a:endParaRPr>
          </a:p>
          <a:p>
            <a:endParaRPr lang="it-IT" sz="24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11156"/>
          </a:xfrm>
        </p:spPr>
        <p:txBody>
          <a:bodyPr>
            <a:normAutofit fontScale="90000"/>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i="1" dirty="0" smtClean="0">
                <a:effectLst>
                  <a:outerShdw blurRad="38100" dist="38100" dir="2700000" algn="tl">
                    <a:srgbClr val="000000">
                      <a:alpha val="43137"/>
                    </a:srgbClr>
                  </a:outerShdw>
                </a:effectLst>
              </a:rPr>
              <a:t>“</a:t>
            </a:r>
            <a:r>
              <a:rPr lang="it-IT" sz="2800" b="1" i="1" dirty="0" smtClean="0">
                <a:solidFill>
                  <a:srgbClr val="C00000"/>
                </a:solidFill>
                <a:effectLst>
                  <a:outerShdw blurRad="38100" dist="38100" dir="2700000" algn="tl">
                    <a:srgbClr val="000000">
                      <a:alpha val="43137"/>
                    </a:srgbClr>
                  </a:outerShdw>
                </a:effectLst>
              </a:rPr>
              <a:t>Sistema EPIRISK</a:t>
            </a:r>
            <a:r>
              <a:rPr lang="it-IT" sz="2800" b="1" i="1" dirty="0" smtClean="0">
                <a:effectLst>
                  <a:outerShdw blurRad="38100" dist="38100" dir="2700000" algn="tl">
                    <a:srgbClr val="000000">
                      <a:alpha val="43137"/>
                    </a:srgbClr>
                  </a:outerShdw>
                </a:effectLst>
              </a:rPr>
              <a:t>”</a:t>
            </a:r>
            <a:endParaRPr lang="it-IT" sz="28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214422"/>
            <a:ext cx="8229600" cy="5429288"/>
          </a:xfrm>
        </p:spPr>
        <p:txBody>
          <a:bodyPr>
            <a:normAutofit fontScale="85000" lnSpcReduction="20000"/>
          </a:bodyPr>
          <a:lstStyle/>
          <a:p>
            <a:pPr>
              <a:buClr>
                <a:srgbClr val="C00000"/>
              </a:buClr>
              <a:buFont typeface="Wingdings" pitchFamily="2" charset="2"/>
              <a:buChar char="§"/>
            </a:pPr>
            <a:r>
              <a:rPr lang="it-IT" sz="3600" b="1" u="sng" dirty="0" smtClean="0">
                <a:solidFill>
                  <a:srgbClr val="C00000"/>
                </a:solidFill>
                <a:effectLst>
                  <a:outerShdw blurRad="38100" dist="38100" dir="2700000" algn="tl">
                    <a:srgbClr val="000000">
                      <a:alpha val="43137"/>
                    </a:srgbClr>
                  </a:outerShdw>
                </a:effectLst>
              </a:rPr>
              <a:t>Alessandro </a:t>
            </a:r>
            <a:r>
              <a:rPr lang="it-IT" sz="3600" b="1" u="sng" dirty="0" err="1" smtClean="0">
                <a:solidFill>
                  <a:srgbClr val="C00000"/>
                </a:solidFill>
                <a:effectLst>
                  <a:outerShdw blurRad="38100" dist="38100" dir="2700000" algn="tl">
                    <a:srgbClr val="000000">
                      <a:alpha val="43137"/>
                    </a:srgbClr>
                  </a:outerShdw>
                </a:effectLst>
              </a:rPr>
              <a:t>Vespignani</a:t>
            </a:r>
            <a:r>
              <a:rPr lang="it-IT" sz="3600" dirty="0" smtClean="0"/>
              <a:t>, Fisico esperto di Sistemi Complessi nonché direttore del </a:t>
            </a:r>
            <a:r>
              <a:rPr lang="it-IT" sz="3600" dirty="0" err="1" smtClean="0"/>
              <a:t>del</a:t>
            </a:r>
            <a:r>
              <a:rPr lang="it-IT" sz="3600" dirty="0" smtClean="0"/>
              <a:t> Network Science </a:t>
            </a:r>
            <a:r>
              <a:rPr lang="it-IT" sz="3600" dirty="0" err="1" smtClean="0"/>
              <a:t>Institute</a:t>
            </a:r>
            <a:r>
              <a:rPr lang="it-IT" sz="3600" dirty="0" smtClean="0"/>
              <a:t>  della </a:t>
            </a:r>
            <a:r>
              <a:rPr lang="it-IT" sz="3600" dirty="0" err="1" smtClean="0"/>
              <a:t>Northeostern</a:t>
            </a:r>
            <a:r>
              <a:rPr lang="it-IT" sz="3600" dirty="0" smtClean="0"/>
              <a:t> </a:t>
            </a:r>
            <a:r>
              <a:rPr lang="it-IT" sz="3600" dirty="0" err="1" smtClean="0"/>
              <a:t>University</a:t>
            </a:r>
            <a:r>
              <a:rPr lang="it-IT" sz="3600" dirty="0" smtClean="0"/>
              <a:t> di Boston, ha messo a punto un </a:t>
            </a:r>
            <a:r>
              <a:rPr lang="it-IT" sz="3600" b="1" i="1" dirty="0" smtClean="0">
                <a:effectLst>
                  <a:outerShdw blurRad="38100" dist="38100" dir="2700000" algn="tl">
                    <a:srgbClr val="000000">
                      <a:alpha val="43137"/>
                    </a:srgbClr>
                  </a:outerShdw>
                </a:effectLst>
              </a:rPr>
              <a:t>sistema chiamato “EPIRISK” che stima la probabilità che individui infetti diffondono la malattia nei loro viaggi intorno al mondo</a:t>
            </a:r>
          </a:p>
          <a:p>
            <a:pPr>
              <a:buClr>
                <a:srgbClr val="C00000"/>
              </a:buClr>
              <a:buFont typeface="Wingdings" pitchFamily="2" charset="2"/>
              <a:buChar char="§"/>
            </a:pPr>
            <a:endParaRPr lang="it-IT" sz="3600" b="1" u="sng" dirty="0" smtClean="0">
              <a:solidFill>
                <a:srgbClr val="C00000"/>
              </a:solidFill>
              <a:effectLst>
                <a:outerShdw blurRad="38100" dist="38100" dir="2700000" algn="tl">
                  <a:srgbClr val="000000">
                    <a:alpha val="43137"/>
                  </a:srgbClr>
                </a:outerShdw>
              </a:effectLst>
            </a:endParaRPr>
          </a:p>
          <a:p>
            <a:pPr>
              <a:buClr>
                <a:srgbClr val="C00000"/>
              </a:buClr>
              <a:buFont typeface="Wingdings" pitchFamily="2" charset="2"/>
              <a:buChar char="§"/>
            </a:pPr>
            <a:r>
              <a:rPr lang="it-IT" sz="3600" b="1" u="sng" dirty="0" err="1" smtClean="0">
                <a:solidFill>
                  <a:srgbClr val="C00000"/>
                </a:solidFill>
                <a:effectLst>
                  <a:outerShdw blurRad="38100" dist="38100" dir="2700000" algn="tl">
                    <a:srgbClr val="000000">
                      <a:alpha val="43137"/>
                    </a:srgbClr>
                  </a:outerShdw>
                </a:effectLst>
              </a:rPr>
              <a:t>Vispignani</a:t>
            </a:r>
            <a:r>
              <a:rPr lang="it-IT" sz="3600" b="1" u="sng" dirty="0" smtClean="0">
                <a:solidFill>
                  <a:srgbClr val="C00000"/>
                </a:solidFill>
                <a:effectLst>
                  <a:outerShdw blurRad="38100" dist="38100" dir="2700000" algn="tl">
                    <a:srgbClr val="000000">
                      <a:alpha val="43137"/>
                    </a:srgbClr>
                  </a:outerShdw>
                </a:effectLst>
              </a:rPr>
              <a:t> ha affermato</a:t>
            </a:r>
            <a:r>
              <a:rPr lang="it-IT" sz="3600" b="1" u="sng" dirty="0" smtClean="0">
                <a:effectLst>
                  <a:outerShdw blurRad="38100" dist="38100" dir="2700000" algn="tl">
                    <a:srgbClr val="000000">
                      <a:alpha val="43137"/>
                    </a:srgbClr>
                  </a:outerShdw>
                </a:effectLst>
              </a:rPr>
              <a:t>: </a:t>
            </a:r>
            <a:r>
              <a:rPr lang="it-IT" sz="3600" b="1" dirty="0" smtClean="0"/>
              <a:t>“</a:t>
            </a:r>
            <a:r>
              <a:rPr lang="it-IT" sz="3600" b="1" i="1" dirty="0" smtClean="0">
                <a:effectLst>
                  <a:outerShdw blurRad="38100" dist="38100" dir="2700000" algn="tl">
                    <a:srgbClr val="000000">
                      <a:alpha val="43137"/>
                    </a:srgbClr>
                  </a:outerShdw>
                </a:effectLst>
              </a:rPr>
              <a:t>Nel mondo ci sono mezzo milione di contagiati (</a:t>
            </a:r>
            <a:r>
              <a:rPr lang="it-IT" sz="3600" b="1" i="1" dirty="0" smtClean="0">
                <a:solidFill>
                  <a:srgbClr val="C00000"/>
                </a:solidFill>
                <a:effectLst>
                  <a:outerShdw blurRad="38100" dist="38100" dir="2700000" algn="tl">
                    <a:srgbClr val="000000">
                      <a:alpha val="43137"/>
                    </a:srgbClr>
                  </a:outerShdw>
                </a:effectLst>
              </a:rPr>
              <a:t>oggi abbiamo superato il milione</a:t>
            </a:r>
            <a:r>
              <a:rPr lang="it-IT" sz="3600" b="1" i="1" dirty="0" smtClean="0">
                <a:effectLst>
                  <a:outerShdw blurRad="38100" dist="38100" dir="2700000" algn="tl">
                    <a:srgbClr val="000000">
                      <a:alpha val="43137"/>
                    </a:srgbClr>
                  </a:outerShdw>
                </a:effectLst>
              </a:rPr>
              <a:t>). Una cifra molto superiore a quella che si conosce attualmente di malat</a:t>
            </a:r>
            <a:r>
              <a:rPr lang="it-IT" sz="3600" b="1" dirty="0" smtClean="0"/>
              <a:t>i”</a:t>
            </a:r>
          </a:p>
          <a:p>
            <a:pPr>
              <a:buNone/>
            </a:pPr>
            <a:r>
              <a:rPr lang="it-IT" sz="3600" dirty="0" smtClean="0"/>
              <a:t> </a:t>
            </a:r>
          </a:p>
          <a:p>
            <a:pPr marL="514350" indent="-514350">
              <a:buClr>
                <a:srgbClr val="002060"/>
              </a:buClr>
              <a:buFont typeface="+mj-lt"/>
              <a:buAutoNum type="arabicPeriod"/>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88987"/>
            <a:ext cx="8229600" cy="5383219"/>
          </a:xfrm>
        </p:spPr>
        <p:txBody>
          <a:bodyPr>
            <a:normAutofit fontScale="55000" lnSpcReduction="20000"/>
          </a:bodyPr>
          <a:lstStyle/>
          <a:p>
            <a:pPr>
              <a:buNone/>
            </a:pPr>
            <a:r>
              <a:rPr lang="it-IT" sz="5100" b="1" u="sng" dirty="0" smtClean="0">
                <a:solidFill>
                  <a:srgbClr val="C00000"/>
                </a:solidFill>
              </a:rPr>
              <a:t>Ciò, vuol dire 3 cose, dice </a:t>
            </a:r>
            <a:r>
              <a:rPr lang="it-IT" sz="5100" b="1" u="sng" dirty="0" err="1" smtClean="0">
                <a:solidFill>
                  <a:srgbClr val="C00000"/>
                </a:solidFill>
              </a:rPr>
              <a:t>Vespignani</a:t>
            </a:r>
            <a:r>
              <a:rPr lang="it-IT" sz="5100" b="1" u="sng" dirty="0" smtClean="0">
                <a:solidFill>
                  <a:srgbClr val="C00000"/>
                </a:solidFill>
              </a:rPr>
              <a:t>: </a:t>
            </a:r>
          </a:p>
          <a:p>
            <a:pPr marL="514350" indent="-514350">
              <a:buClr>
                <a:srgbClr val="002060"/>
              </a:buClr>
              <a:buFont typeface="+mj-lt"/>
              <a:buAutoNum type="arabicPeriod"/>
            </a:pPr>
            <a:r>
              <a:rPr lang="it-IT" sz="4400" b="1" i="1" dirty="0" smtClean="0"/>
              <a:t>I casi di COVIDE 2-19 erano già presenti in Italia , e pertanto, il fatto che improvvisamente  se ne siano registrati centinaia, non indica che la pandemia si stia espandendo ma che i contatti sono stati semplicemente scoperti  e </a:t>
            </a:r>
            <a:r>
              <a:rPr lang="it-IT" sz="4400" b="1" i="1" dirty="0" err="1" smtClean="0"/>
              <a:t>attenzionati</a:t>
            </a:r>
            <a:endParaRPr lang="it-IT" sz="4400" b="1" i="1" dirty="0" smtClean="0"/>
          </a:p>
          <a:p>
            <a:pPr marL="514350" indent="-514350">
              <a:buClr>
                <a:srgbClr val="002060"/>
              </a:buClr>
              <a:buFont typeface="+mj-lt"/>
              <a:buAutoNum type="arabicPeriod"/>
            </a:pPr>
            <a:endParaRPr lang="it-IT" sz="4400" b="1" i="1" dirty="0" smtClean="0"/>
          </a:p>
          <a:p>
            <a:pPr marL="514350" indent="-514350">
              <a:buClr>
                <a:srgbClr val="002060"/>
              </a:buClr>
              <a:buFont typeface="+mj-lt"/>
              <a:buAutoNum type="arabicPeriod"/>
            </a:pPr>
            <a:r>
              <a:rPr lang="it-IT" sz="4400" b="1" i="1" dirty="0" smtClean="0"/>
              <a:t>La pericolosità della malattia è molto inferiore rispetto a quanto si è pensato finora. Quindi , aumentando di 6 volte la quantità dei contagi diminuisce automaticamente la percentuale degli ammalati e delle vittime</a:t>
            </a:r>
          </a:p>
          <a:p>
            <a:pPr marL="514350" indent="-514350">
              <a:buClr>
                <a:srgbClr val="002060"/>
              </a:buClr>
              <a:buFont typeface="+mj-lt"/>
              <a:buAutoNum type="arabicPeriod"/>
            </a:pPr>
            <a:endParaRPr lang="it-IT" sz="4400" b="1" i="1" dirty="0" smtClean="0"/>
          </a:p>
          <a:p>
            <a:pPr marL="514350" indent="-514350">
              <a:buClr>
                <a:srgbClr val="002060"/>
              </a:buClr>
              <a:buFont typeface="+mj-lt"/>
              <a:buAutoNum type="arabicPeriod"/>
            </a:pPr>
            <a:r>
              <a:rPr lang="it-IT" sz="4400" b="1" i="1" dirty="0" smtClean="0"/>
              <a:t>Le limitazioni di viaggio servono per contenere la diffusione del contagio. Purtroppo, in questo caso, quando il divieto di viaggiare  è stato emanato a Wuhan era già troppo tardi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rgbClr val="FF0000"/>
                </a:solidFill>
                <a:effectLst>
                  <a:outerShdw blurRad="38100" dist="38100" dir="2700000" algn="tl">
                    <a:srgbClr val="000000">
                      <a:alpha val="43137"/>
                    </a:srgbClr>
                  </a:outerShdw>
                </a:effectLst>
              </a:rPr>
              <a:t>COVID 2-19: </a:t>
            </a:r>
            <a:r>
              <a:rPr lang="it-IT" sz="3100" b="1" i="1" dirty="0" smtClean="0">
                <a:effectLst>
                  <a:outerShdw blurRad="38100" dist="38100" dir="2700000" algn="tl">
                    <a:srgbClr val="000000">
                      <a:alpha val="43137"/>
                    </a:srgbClr>
                  </a:outerShdw>
                </a:effectLst>
              </a:rPr>
              <a:t>“</a:t>
            </a:r>
            <a:r>
              <a:rPr lang="it-IT" sz="3100" b="1" i="1" u="sng" dirty="0" smtClean="0">
                <a:effectLst>
                  <a:outerShdw blurRad="38100" dist="38100" dir="2700000" algn="tl">
                    <a:srgbClr val="000000">
                      <a:alpha val="43137"/>
                    </a:srgbClr>
                  </a:outerShdw>
                </a:effectLst>
              </a:rPr>
              <a:t>E’ giustificato l’allarmismo</a:t>
            </a:r>
            <a:r>
              <a:rPr lang="it-IT" sz="3100" b="1" i="1" dirty="0" smtClean="0">
                <a:effectLst>
                  <a:outerShdw blurRad="38100" dist="38100" dir="2700000" algn="tl">
                    <a:srgbClr val="000000">
                      <a:alpha val="43137"/>
                    </a:srgbClr>
                  </a:outerShdw>
                </a:effectLst>
              </a:rPr>
              <a:t>”</a:t>
            </a:r>
            <a:endParaRPr lang="it-IT" sz="31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1"/>
            <a:ext cx="8229600" cy="2757493"/>
          </a:xfrm>
        </p:spPr>
        <p:txBody>
          <a:bodyPr>
            <a:noAutofit/>
          </a:bodyPr>
          <a:lstStyle/>
          <a:p>
            <a:r>
              <a:rPr lang="it-IT" sz="2400" b="1" i="1" u="sng" dirty="0" smtClean="0">
                <a:solidFill>
                  <a:srgbClr val="C00000"/>
                </a:solidFill>
                <a:effectLst>
                  <a:outerShdw blurRad="38100" dist="38100" dir="2700000" algn="tl">
                    <a:srgbClr val="000000">
                      <a:alpha val="43137"/>
                    </a:srgbClr>
                  </a:outerShdw>
                </a:effectLst>
              </a:rPr>
              <a:t>Tom Jefferson </a:t>
            </a:r>
            <a:r>
              <a:rPr lang="it-IT" sz="2400" b="1" i="1" dirty="0" smtClean="0"/>
              <a:t>è un Epidemiologo del Center </a:t>
            </a:r>
            <a:r>
              <a:rPr lang="it-IT" sz="2400" b="1" i="1" dirty="0" err="1" smtClean="0"/>
              <a:t>for</a:t>
            </a:r>
            <a:r>
              <a:rPr lang="it-IT" sz="2400" b="1" i="1" dirty="0" smtClean="0"/>
              <a:t> </a:t>
            </a:r>
            <a:r>
              <a:rPr lang="it-IT" sz="2400" b="1" i="1" dirty="0" err="1" smtClean="0"/>
              <a:t>Evidence</a:t>
            </a:r>
            <a:r>
              <a:rPr lang="it-IT" sz="2400" b="1" i="1" dirty="0" smtClean="0"/>
              <a:t> </a:t>
            </a:r>
            <a:r>
              <a:rPr lang="it-IT" sz="2400" b="1" i="1" dirty="0" err="1" smtClean="0"/>
              <a:t>Based</a:t>
            </a:r>
            <a:r>
              <a:rPr lang="it-IT" sz="2400" b="1" i="1" dirty="0" smtClean="0"/>
              <a:t> Medicine dell’Università di Oxford, noto per gli studi sull’influenza e sulle sindromi influenzali</a:t>
            </a:r>
          </a:p>
          <a:p>
            <a:r>
              <a:rPr lang="it-IT" sz="2400" b="1" i="1" dirty="0" smtClean="0">
                <a:effectLst>
                  <a:outerShdw blurRad="38100" dist="38100" dir="2700000" algn="tl">
                    <a:srgbClr val="000000">
                      <a:alpha val="43137"/>
                    </a:srgbClr>
                  </a:outerShdw>
                </a:effectLst>
              </a:rPr>
              <a:t>T. Jefferson ha rilasciato recentemente un’intervista</a:t>
            </a:r>
            <a:r>
              <a:rPr lang="it-IT" sz="2400" b="1" i="1" dirty="0" smtClean="0"/>
              <a:t>, </a:t>
            </a:r>
            <a:r>
              <a:rPr lang="it-IT" sz="2400" b="1" i="1" dirty="0" smtClean="0">
                <a:effectLst>
                  <a:outerShdw blurRad="38100" dist="38100" dir="2700000" algn="tl">
                    <a:srgbClr val="000000">
                      <a:alpha val="43137"/>
                    </a:srgbClr>
                  </a:outerShdw>
                </a:effectLst>
              </a:rPr>
              <a:t>in cui affermava: </a:t>
            </a:r>
            <a:r>
              <a:rPr lang="it-IT" sz="2400" b="1" i="1" dirty="0" smtClean="0"/>
              <a:t>&lt;&lt;</a:t>
            </a:r>
            <a:r>
              <a:rPr lang="it-IT" sz="2400" b="1" i="1" dirty="0" smtClean="0">
                <a:solidFill>
                  <a:srgbClr val="C00000"/>
                </a:solidFill>
                <a:effectLst>
                  <a:outerShdw blurRad="38100" dist="38100" dir="2700000" algn="tl">
                    <a:srgbClr val="000000">
                      <a:alpha val="43137"/>
                    </a:srgbClr>
                  </a:outerShdw>
                </a:effectLst>
              </a:rPr>
              <a:t>Rimango perplesso per l’allarmismo che sta circolando. Siamo di fronte ad una “Sindrome Influenzale”. Eppure è stato scatenato il panico</a:t>
            </a:r>
            <a:r>
              <a:rPr lang="it-IT" sz="2400" b="1" i="1" dirty="0" smtClean="0"/>
              <a:t>&gt;&gt; </a:t>
            </a:r>
          </a:p>
        </p:txBody>
      </p:sp>
      <p:sp>
        <p:nvSpPr>
          <p:cNvPr id="4" name="CasellaDiTesto 3"/>
          <p:cNvSpPr txBox="1"/>
          <p:nvPr/>
        </p:nvSpPr>
        <p:spPr>
          <a:xfrm>
            <a:off x="642910" y="4524570"/>
            <a:ext cx="8001056" cy="1261884"/>
          </a:xfrm>
          <a:prstGeom prst="rect">
            <a:avLst/>
          </a:prstGeom>
          <a:noFill/>
        </p:spPr>
        <p:txBody>
          <a:bodyPr wrap="square" rtlCol="0">
            <a:spAutoFit/>
          </a:bodyPr>
          <a:lstStyle/>
          <a:p>
            <a:r>
              <a:rPr lang="it-IT" sz="2800" b="1" i="1" u="sng" dirty="0" smtClean="0">
                <a:solidFill>
                  <a:srgbClr val="FF0000"/>
                </a:solidFill>
                <a:effectLst>
                  <a:outerShdw blurRad="38100" dist="38100" dir="2700000" algn="tl">
                    <a:srgbClr val="000000">
                      <a:alpha val="43137"/>
                    </a:srgbClr>
                  </a:outerShdw>
                </a:effectLst>
              </a:rPr>
              <a:t>Da dove nasce il panico per questa infezione?</a:t>
            </a:r>
          </a:p>
          <a:p>
            <a:r>
              <a:rPr lang="it-IT" sz="2400" b="1" i="1" dirty="0" smtClean="0"/>
              <a:t>Per il COVID 2-19 non esistono, a tutt’oggi, vaccini e/o farmaci antivirali specifici, e non </a:t>
            </a:r>
            <a:r>
              <a:rPr lang="it-IT" sz="2400" b="1" i="1" dirty="0" err="1" smtClean="0"/>
              <a:t>solo……</a:t>
            </a:r>
            <a:r>
              <a:rPr lang="it-IT" sz="2400" b="1" i="1" dirty="0" smtClean="0"/>
              <a:t> </a:t>
            </a:r>
            <a:endParaRPr lang="it-IT"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Statistiche dell’OMS</a:t>
            </a:r>
            <a:r>
              <a:rPr lang="it-IT" sz="2800" b="1" dirty="0" smtClean="0">
                <a:effectLst>
                  <a:outerShdw blurRad="38100" dist="38100" dir="2700000" algn="tl">
                    <a:srgbClr val="000000">
                      <a:alpha val="43137"/>
                    </a:srgbClr>
                  </a:outerShdw>
                </a:effectLst>
              </a:rPr>
              <a:t>”  </a:t>
            </a:r>
            <a:r>
              <a:rPr lang="it-IT" sz="2800" b="1" dirty="0" smtClean="0">
                <a:solidFill>
                  <a:srgbClr val="002060"/>
                </a:solidFill>
                <a:effectLst>
                  <a:outerShdw blurRad="38100" dist="38100" dir="2700000" algn="tl">
                    <a:srgbClr val="000000">
                      <a:alpha val="43137"/>
                    </a:srgbClr>
                  </a:outerShdw>
                </a:effectLst>
              </a:rPr>
              <a:t>1</a:t>
            </a:r>
            <a:endParaRPr lang="it-IT" sz="2800" b="1" dirty="0">
              <a:solidFill>
                <a:srgbClr val="00206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785786" y="1357298"/>
            <a:ext cx="7901014" cy="1328734"/>
          </a:xfrm>
        </p:spPr>
        <p:txBody>
          <a:bodyPr>
            <a:normAutofit/>
          </a:bodyPr>
          <a:lstStyle/>
          <a:p>
            <a:pPr>
              <a:buClr>
                <a:srgbClr val="C00000"/>
              </a:buClr>
              <a:buFont typeface="Wingdings" pitchFamily="2" charset="2"/>
              <a:buChar char="§"/>
            </a:pPr>
            <a:r>
              <a:rPr lang="it-IT" sz="2400" b="1" i="1" dirty="0" smtClean="0"/>
              <a:t>Il 52% dei positivi non presentano sintomi</a:t>
            </a:r>
          </a:p>
          <a:p>
            <a:pPr>
              <a:buClr>
                <a:srgbClr val="C00000"/>
              </a:buClr>
              <a:buFont typeface="Wingdings" pitchFamily="2" charset="2"/>
              <a:buChar char="§"/>
            </a:pPr>
            <a:r>
              <a:rPr lang="it-IT" sz="2400" b="1" i="1" dirty="0" smtClean="0"/>
              <a:t>Il 20% contrae una qualche forma di malattia, a volte, di una certa importanza</a:t>
            </a:r>
          </a:p>
          <a:p>
            <a:pPr>
              <a:buNone/>
            </a:pPr>
            <a:endParaRPr lang="it-IT" dirty="0"/>
          </a:p>
        </p:txBody>
      </p:sp>
      <p:sp>
        <p:nvSpPr>
          <p:cNvPr id="4" name="CasellaDiTesto 3"/>
          <p:cNvSpPr txBox="1"/>
          <p:nvPr/>
        </p:nvSpPr>
        <p:spPr>
          <a:xfrm>
            <a:off x="857224" y="2928934"/>
            <a:ext cx="7786742" cy="1938992"/>
          </a:xfrm>
          <a:prstGeom prst="rect">
            <a:avLst/>
          </a:prstGeom>
          <a:solidFill>
            <a:srgbClr val="FFC000"/>
          </a:solidFill>
        </p:spPr>
        <p:txBody>
          <a:bodyPr wrap="square" rtlCol="0">
            <a:spAutoFit/>
          </a:bodyPr>
          <a:lstStyle/>
          <a:p>
            <a:r>
              <a:rPr lang="it-IT" sz="2400" b="1" i="1" dirty="0" smtClean="0"/>
              <a:t>Ed è su questo 20% che viene calcolata la percentuale di mortalità. Anche se sarebbe più corretto che venisse calcolata sul totale dei casi positivi. Ciò renderebbe la percentuale  dei malati e dei deceduti decisamente ridimensionata</a:t>
            </a:r>
            <a:endParaRPr lang="it-IT" sz="2400" dirty="0"/>
          </a:p>
        </p:txBody>
      </p:sp>
      <p:sp>
        <p:nvSpPr>
          <p:cNvPr id="5" name="CasellaDiTesto 4"/>
          <p:cNvSpPr txBox="1"/>
          <p:nvPr/>
        </p:nvSpPr>
        <p:spPr>
          <a:xfrm>
            <a:off x="928662" y="5214950"/>
            <a:ext cx="7572428" cy="1200329"/>
          </a:xfrm>
          <a:prstGeom prst="rect">
            <a:avLst/>
          </a:prstGeom>
          <a:solidFill>
            <a:srgbClr val="FFC000"/>
          </a:solidFill>
        </p:spPr>
        <p:txBody>
          <a:bodyPr wrap="square" rtlCol="0">
            <a:spAutoFit/>
          </a:bodyPr>
          <a:lstStyle/>
          <a:p>
            <a:r>
              <a:rPr lang="it-IT" sz="2400" b="1" dirty="0" smtClean="0"/>
              <a:t>Inoltre, va chiarito un concetto fondamentale: “</a:t>
            </a:r>
            <a:r>
              <a:rPr lang="it-IT" sz="2400" b="1" i="1" dirty="0" smtClean="0">
                <a:solidFill>
                  <a:srgbClr val="C00000"/>
                </a:solidFill>
              </a:rPr>
              <a:t>Si parla spesso di morti positivi al COVID 2-19 senza specificare se questi decessi sono avvenuti: di, con, per</a:t>
            </a:r>
            <a:r>
              <a:rPr lang="it-IT" sz="2400" b="1" dirty="0" smtClean="0"/>
              <a:t>”</a:t>
            </a:r>
            <a:endParaRPr lang="it-IT"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Statistiche del </a:t>
            </a:r>
            <a:r>
              <a:rPr lang="it-IT" sz="2800" b="1" i="1" u="sng" dirty="0" err="1" smtClean="0">
                <a:effectLst>
                  <a:outerShdw blurRad="38100" dist="38100" dir="2700000" algn="tl">
                    <a:srgbClr val="000000">
                      <a:alpha val="43137"/>
                    </a:srgbClr>
                  </a:outerShdw>
                </a:effectLst>
              </a:rPr>
              <a:t>CDC</a:t>
            </a:r>
            <a:r>
              <a:rPr lang="it-IT" sz="2800" b="1" i="1" u="sng" dirty="0" smtClean="0">
                <a:effectLst>
                  <a:outerShdw blurRad="38100" dist="38100" dir="2700000" algn="tl">
                    <a:srgbClr val="000000">
                      <a:alpha val="43137"/>
                    </a:srgbClr>
                  </a:outerShdw>
                </a:effectLst>
              </a:rPr>
              <a:t> di Atlanta</a:t>
            </a:r>
            <a:r>
              <a:rPr lang="it-IT" sz="2800" b="1" dirty="0" smtClean="0">
                <a:effectLst>
                  <a:outerShdw blurRad="38100" dist="38100" dir="2700000" algn="tl">
                    <a:srgbClr val="000000">
                      <a:alpha val="43137"/>
                    </a:srgbClr>
                  </a:outerShdw>
                </a:effectLst>
              </a:rPr>
              <a:t>”</a:t>
            </a:r>
            <a:endParaRPr lang="it-IT" sz="2800" b="1" dirty="0">
              <a:solidFill>
                <a:srgbClr val="00206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785786" y="1357298"/>
            <a:ext cx="8143932" cy="3643338"/>
          </a:xfrm>
        </p:spPr>
        <p:txBody>
          <a:bodyPr>
            <a:normAutofit fontScale="92500"/>
          </a:bodyPr>
          <a:lstStyle/>
          <a:p>
            <a:pPr>
              <a:buClr>
                <a:srgbClr val="C00000"/>
              </a:buClr>
              <a:buFont typeface="Wingdings" pitchFamily="2" charset="2"/>
              <a:buChar char="§"/>
            </a:pPr>
            <a:r>
              <a:rPr lang="it-IT" sz="2400" b="1" i="1" dirty="0" smtClean="0"/>
              <a:t>Per il </a:t>
            </a:r>
            <a:r>
              <a:rPr lang="it-IT" sz="2400" b="1" i="1" dirty="0" err="1" smtClean="0"/>
              <a:t>CDC</a:t>
            </a:r>
            <a:r>
              <a:rPr lang="it-IT" sz="2400" b="1" i="1" dirty="0" smtClean="0"/>
              <a:t> di </a:t>
            </a:r>
            <a:r>
              <a:rPr lang="it-IT" sz="2400" b="1" i="1" dirty="0" err="1" smtClean="0"/>
              <a:t>Atlanda</a:t>
            </a:r>
            <a:r>
              <a:rPr lang="it-IT" sz="2400" b="1" i="1" dirty="0" smtClean="0"/>
              <a:t>, in base ad una ricerca, i tassi di mortalità  sono i seguenti (</a:t>
            </a:r>
            <a:r>
              <a:rPr lang="it-IT" sz="2400" b="1" i="1" dirty="0" smtClean="0">
                <a:solidFill>
                  <a:srgbClr val="C00000"/>
                </a:solidFill>
                <a:effectLst>
                  <a:outerShdw blurRad="38100" dist="38100" dir="2700000" algn="tl">
                    <a:srgbClr val="000000">
                      <a:alpha val="43137"/>
                    </a:srgbClr>
                  </a:outerShdw>
                </a:effectLst>
              </a:rPr>
              <a:t>Soggetti malati</a:t>
            </a:r>
            <a:r>
              <a:rPr lang="it-IT" sz="2400" b="1" i="1" dirty="0" smtClean="0"/>
              <a:t>!): </a:t>
            </a:r>
          </a:p>
          <a:p>
            <a:pPr>
              <a:buClr>
                <a:srgbClr val="C00000"/>
              </a:buClr>
              <a:buFont typeface="Wingdings"/>
              <a:buChar char="Ø"/>
            </a:pPr>
            <a:r>
              <a:rPr lang="it-IT" sz="2400" b="1" i="1" dirty="0" smtClean="0"/>
              <a:t>9 anni: </a:t>
            </a:r>
            <a:r>
              <a:rPr lang="it-IT" sz="2400" b="1" i="1" dirty="0" smtClean="0">
                <a:solidFill>
                  <a:srgbClr val="C00000"/>
                </a:solidFill>
                <a:effectLst>
                  <a:outerShdw blurRad="38100" dist="38100" dir="2700000" algn="tl">
                    <a:srgbClr val="000000">
                      <a:alpha val="43137"/>
                    </a:srgbClr>
                  </a:outerShdw>
                </a:effectLst>
              </a:rPr>
              <a:t>0 %</a:t>
            </a:r>
          </a:p>
          <a:p>
            <a:pPr>
              <a:buClr>
                <a:srgbClr val="C00000"/>
              </a:buClr>
              <a:buFont typeface="Wingdings"/>
              <a:buChar char="Ø"/>
            </a:pPr>
            <a:r>
              <a:rPr lang="it-IT" sz="2400" b="1" i="1" dirty="0" smtClean="0"/>
              <a:t>10-50 anni: </a:t>
            </a:r>
            <a:r>
              <a:rPr lang="it-IT" sz="2400" b="1" i="1" dirty="0" smtClean="0">
                <a:solidFill>
                  <a:srgbClr val="C00000"/>
                </a:solidFill>
                <a:effectLst>
                  <a:outerShdw blurRad="38100" dist="38100" dir="2700000" algn="tl">
                    <a:srgbClr val="000000">
                      <a:alpha val="43137"/>
                    </a:srgbClr>
                  </a:outerShdw>
                </a:effectLst>
              </a:rPr>
              <a:t>0,2 %</a:t>
            </a:r>
          </a:p>
          <a:p>
            <a:pPr>
              <a:buClr>
                <a:srgbClr val="C00000"/>
              </a:buClr>
              <a:buFont typeface="Wingdings"/>
              <a:buChar char="Ø"/>
            </a:pPr>
            <a:r>
              <a:rPr lang="it-IT" sz="2400" b="1" i="1" dirty="0" smtClean="0"/>
              <a:t>50-60 anni: </a:t>
            </a:r>
            <a:r>
              <a:rPr lang="it-IT" sz="2400" b="1" i="1" dirty="0" smtClean="0">
                <a:solidFill>
                  <a:srgbClr val="C00000"/>
                </a:solidFill>
                <a:effectLst>
                  <a:outerShdw blurRad="38100" dist="38100" dir="2700000" algn="tl">
                    <a:srgbClr val="000000">
                      <a:alpha val="43137"/>
                    </a:srgbClr>
                  </a:outerShdw>
                </a:effectLst>
              </a:rPr>
              <a:t>1,3 %</a:t>
            </a:r>
          </a:p>
          <a:p>
            <a:pPr>
              <a:buClr>
                <a:srgbClr val="C00000"/>
              </a:buClr>
              <a:buFont typeface="Wingdings"/>
              <a:buChar char="Ø"/>
            </a:pPr>
            <a:r>
              <a:rPr lang="it-IT" sz="2400" b="1" i="1" dirty="0" smtClean="0"/>
              <a:t>60-70 anni: </a:t>
            </a:r>
            <a:r>
              <a:rPr lang="it-IT" sz="2400" b="1" i="1" dirty="0" smtClean="0">
                <a:solidFill>
                  <a:srgbClr val="C00000"/>
                </a:solidFill>
                <a:effectLst>
                  <a:outerShdw blurRad="38100" dist="38100" dir="2700000" algn="tl">
                    <a:srgbClr val="000000">
                      <a:alpha val="43137"/>
                    </a:srgbClr>
                  </a:outerShdw>
                </a:effectLst>
              </a:rPr>
              <a:t>3,6 %</a:t>
            </a:r>
          </a:p>
          <a:p>
            <a:pPr>
              <a:buClr>
                <a:srgbClr val="C00000"/>
              </a:buClr>
              <a:buFont typeface="Wingdings"/>
              <a:buChar char="Ø"/>
            </a:pPr>
            <a:r>
              <a:rPr lang="it-IT" sz="2400" b="1" i="1" dirty="0" smtClean="0"/>
              <a:t>70-80 anni: </a:t>
            </a:r>
            <a:r>
              <a:rPr lang="it-IT" sz="2400" b="1" i="1" dirty="0" smtClean="0">
                <a:solidFill>
                  <a:srgbClr val="C00000"/>
                </a:solidFill>
                <a:effectLst>
                  <a:outerShdw blurRad="38100" dist="38100" dir="2700000" algn="tl">
                    <a:srgbClr val="000000">
                      <a:alpha val="43137"/>
                    </a:srgbClr>
                  </a:outerShdw>
                </a:effectLst>
              </a:rPr>
              <a:t>8 %</a:t>
            </a:r>
          </a:p>
          <a:p>
            <a:pPr>
              <a:buClr>
                <a:srgbClr val="C00000"/>
              </a:buClr>
              <a:buFont typeface="Wingdings"/>
              <a:buChar char="Ø"/>
            </a:pPr>
            <a:r>
              <a:rPr lang="it-IT" sz="2400" b="1" i="1" dirty="0" smtClean="0"/>
              <a:t>&gt; 80 anni: </a:t>
            </a:r>
            <a:r>
              <a:rPr lang="it-IT" sz="2400" b="1" i="1" dirty="0" smtClean="0">
                <a:solidFill>
                  <a:srgbClr val="C00000"/>
                </a:solidFill>
                <a:effectLst>
                  <a:outerShdw blurRad="38100" dist="38100" dir="2700000" algn="tl">
                    <a:srgbClr val="000000">
                      <a:alpha val="43137"/>
                    </a:srgbClr>
                  </a:outerShdw>
                </a:effectLst>
              </a:rPr>
              <a:t>14,8 %</a:t>
            </a:r>
          </a:p>
          <a:p>
            <a:pPr>
              <a:buClr>
                <a:srgbClr val="C00000"/>
              </a:buClr>
              <a:buNone/>
            </a:pPr>
            <a:r>
              <a:rPr lang="it-IT" sz="2400" b="1" i="1" dirty="0" smtClean="0"/>
              <a:t>Ovviamente , si deve tenere in particolare riguardo “</a:t>
            </a:r>
            <a:r>
              <a:rPr lang="it-IT" sz="2400" b="1" i="1" dirty="0" smtClean="0">
                <a:solidFill>
                  <a:srgbClr val="C00000"/>
                </a:solidFill>
                <a:effectLst>
                  <a:outerShdw blurRad="38100" dist="38100" dir="2700000" algn="tl">
                    <a:srgbClr val="000000">
                      <a:alpha val="43137"/>
                    </a:srgbClr>
                  </a:outerShdw>
                </a:effectLst>
              </a:rPr>
              <a:t>l’età biologica</a:t>
            </a:r>
            <a:r>
              <a:rPr lang="it-IT" sz="2400" b="1" i="1" dirty="0" smtClean="0"/>
              <a:t>”</a:t>
            </a:r>
          </a:p>
          <a:p>
            <a:pPr>
              <a:buClr>
                <a:srgbClr val="C00000"/>
              </a:buClr>
              <a:buNone/>
            </a:pPr>
            <a:endParaRPr lang="it-IT" sz="2400" b="1" i="1" dirty="0" smtClean="0"/>
          </a:p>
          <a:p>
            <a:pPr>
              <a:buClr>
                <a:srgbClr val="C00000"/>
              </a:buClr>
              <a:buNone/>
            </a:pPr>
            <a:endParaRPr lang="it-IT" sz="2400" b="1" i="1" dirty="0" smtClean="0"/>
          </a:p>
          <a:p>
            <a:pPr>
              <a:buNone/>
            </a:pPr>
            <a:endParaRPr lang="it-IT" dirty="0"/>
          </a:p>
        </p:txBody>
      </p:sp>
      <p:sp>
        <p:nvSpPr>
          <p:cNvPr id="7" name="CasellaDiTesto 6"/>
          <p:cNvSpPr txBox="1"/>
          <p:nvPr/>
        </p:nvSpPr>
        <p:spPr>
          <a:xfrm>
            <a:off x="571472" y="5110475"/>
            <a:ext cx="8072494" cy="461665"/>
          </a:xfrm>
          <a:prstGeom prst="rect">
            <a:avLst/>
          </a:prstGeom>
          <a:solidFill>
            <a:srgbClr val="FFC000"/>
          </a:solidFill>
        </p:spPr>
        <p:txBody>
          <a:bodyPr wrap="square" rtlCol="0">
            <a:spAutoFit/>
          </a:bodyPr>
          <a:lstStyle/>
          <a:p>
            <a:r>
              <a:rPr lang="it-IT" sz="2400" b="1" dirty="0" smtClean="0"/>
              <a:t>Il COVID 2-19 è più mortale per gli uomini  che per le donne</a:t>
            </a:r>
            <a:endParaRPr lang="it-IT"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i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Statistiche del </a:t>
            </a:r>
            <a:r>
              <a:rPr lang="it-IT" sz="2800" b="1" i="1" u="sng" dirty="0" err="1" smtClean="0">
                <a:effectLst>
                  <a:outerShdw blurRad="38100" dist="38100" dir="2700000" algn="tl">
                    <a:srgbClr val="000000">
                      <a:alpha val="43137"/>
                    </a:srgbClr>
                  </a:outerShdw>
                </a:effectLst>
              </a:rPr>
              <a:t>CDC</a:t>
            </a:r>
            <a:r>
              <a:rPr lang="it-IT" sz="2800" b="1" i="1" u="sng" dirty="0" smtClean="0">
                <a:effectLst>
                  <a:outerShdw blurRad="38100" dist="38100" dir="2700000" algn="tl">
                    <a:srgbClr val="000000">
                      <a:alpha val="43137"/>
                    </a:srgbClr>
                  </a:outerShdw>
                </a:effectLst>
              </a:rPr>
              <a:t> di Atlanta</a:t>
            </a:r>
            <a:r>
              <a:rPr lang="it-IT" sz="2800" b="1" dirty="0" smtClean="0">
                <a:effectLst>
                  <a:outerShdw blurRad="38100" dist="38100" dir="2700000" algn="tl">
                    <a:srgbClr val="000000">
                      <a:alpha val="43137"/>
                    </a:srgbClr>
                  </a:outerShdw>
                </a:effectLst>
              </a:rPr>
              <a:t>”</a:t>
            </a:r>
            <a:endParaRPr lang="it-IT" sz="2800" b="1" dirty="0">
              <a:solidFill>
                <a:srgbClr val="00206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785786" y="1357298"/>
            <a:ext cx="8143932" cy="3643338"/>
          </a:xfrm>
        </p:spPr>
        <p:txBody>
          <a:bodyPr>
            <a:normAutofit/>
          </a:bodyPr>
          <a:lstStyle/>
          <a:p>
            <a:pPr>
              <a:buClr>
                <a:srgbClr val="C00000"/>
              </a:buClr>
              <a:buFont typeface="Wingdings" pitchFamily="2" charset="2"/>
              <a:buChar char="§"/>
            </a:pPr>
            <a:r>
              <a:rPr lang="it-IT" sz="2400" b="1" i="1" dirty="0" smtClean="0"/>
              <a:t>Per il </a:t>
            </a:r>
            <a:r>
              <a:rPr lang="it-IT" sz="2400" b="1" i="1" dirty="0" err="1" smtClean="0"/>
              <a:t>CDC</a:t>
            </a:r>
            <a:r>
              <a:rPr lang="it-IT" sz="2400" b="1" i="1" dirty="0" smtClean="0"/>
              <a:t> di </a:t>
            </a:r>
            <a:r>
              <a:rPr lang="it-IT" sz="2400" b="1" i="1" dirty="0" err="1" smtClean="0"/>
              <a:t>Atlanda</a:t>
            </a:r>
            <a:r>
              <a:rPr lang="it-IT" sz="2400" b="1" i="1" dirty="0" smtClean="0"/>
              <a:t>, in base ad una ricerca, i tassi di mortalità  sono i seguenti (</a:t>
            </a:r>
            <a:r>
              <a:rPr lang="it-IT" sz="2400" b="1" i="1" dirty="0" smtClean="0">
                <a:solidFill>
                  <a:srgbClr val="C00000"/>
                </a:solidFill>
                <a:effectLst>
                  <a:outerShdw blurRad="38100" dist="38100" dir="2700000" algn="tl">
                    <a:srgbClr val="000000">
                      <a:alpha val="43137"/>
                    </a:srgbClr>
                  </a:outerShdw>
                </a:effectLst>
              </a:rPr>
              <a:t>Per malattia</a:t>
            </a:r>
            <a:r>
              <a:rPr lang="it-IT" sz="2400" b="1" i="1" dirty="0" smtClean="0"/>
              <a:t>!): </a:t>
            </a:r>
          </a:p>
          <a:p>
            <a:pPr>
              <a:buClr>
                <a:srgbClr val="C00000"/>
              </a:buClr>
              <a:buFont typeface="Wingdings"/>
              <a:buChar char="Ø"/>
            </a:pPr>
            <a:r>
              <a:rPr lang="it-IT" sz="2400" b="1" i="1" dirty="0" smtClean="0"/>
              <a:t>Soggetti sani : </a:t>
            </a:r>
            <a:r>
              <a:rPr lang="it-IT" sz="2400" b="1" i="1" dirty="0" smtClean="0">
                <a:solidFill>
                  <a:srgbClr val="C00000"/>
                </a:solidFill>
                <a:effectLst>
                  <a:outerShdw blurRad="38100" dist="38100" dir="2700000" algn="tl">
                    <a:srgbClr val="000000">
                      <a:alpha val="43137"/>
                    </a:srgbClr>
                  </a:outerShdw>
                </a:effectLst>
              </a:rPr>
              <a:t>0,9%</a:t>
            </a:r>
          </a:p>
          <a:p>
            <a:pPr>
              <a:buClr>
                <a:srgbClr val="C00000"/>
              </a:buClr>
              <a:buFont typeface="Wingdings"/>
              <a:buChar char="Ø"/>
            </a:pPr>
            <a:r>
              <a:rPr lang="it-IT" sz="2400" b="1" i="1" dirty="0" smtClean="0"/>
              <a:t>Pazienti affetti da cancro: </a:t>
            </a:r>
            <a:r>
              <a:rPr lang="it-IT" sz="2400" b="1" i="1" dirty="0" smtClean="0">
                <a:solidFill>
                  <a:srgbClr val="C00000"/>
                </a:solidFill>
                <a:effectLst>
                  <a:outerShdw blurRad="38100" dist="38100" dir="2700000" algn="tl">
                    <a:srgbClr val="000000">
                      <a:alpha val="43137"/>
                    </a:srgbClr>
                  </a:outerShdw>
                </a:effectLst>
              </a:rPr>
              <a:t>5,6%</a:t>
            </a:r>
          </a:p>
          <a:p>
            <a:pPr>
              <a:buClr>
                <a:srgbClr val="C00000"/>
              </a:buClr>
              <a:buFont typeface="Wingdings"/>
              <a:buChar char="Ø"/>
            </a:pPr>
            <a:r>
              <a:rPr lang="it-IT" sz="2400" b="1" i="1" dirty="0" smtClean="0"/>
              <a:t>Pazienti  affetti da ipertensione arteriosa: </a:t>
            </a:r>
            <a:r>
              <a:rPr lang="it-IT" sz="2400" b="1" i="1" dirty="0" smtClean="0">
                <a:solidFill>
                  <a:srgbClr val="C00000"/>
                </a:solidFill>
                <a:effectLst>
                  <a:outerShdw blurRad="38100" dist="38100" dir="2700000" algn="tl">
                    <a:srgbClr val="000000">
                      <a:alpha val="43137"/>
                    </a:srgbClr>
                  </a:outerShdw>
                </a:effectLst>
              </a:rPr>
              <a:t>6%</a:t>
            </a:r>
          </a:p>
          <a:p>
            <a:pPr>
              <a:buClr>
                <a:srgbClr val="C00000"/>
              </a:buClr>
              <a:buFont typeface="Wingdings"/>
              <a:buChar char="Ø"/>
            </a:pPr>
            <a:r>
              <a:rPr lang="it-IT" sz="2400" b="1" i="1" dirty="0" smtClean="0"/>
              <a:t>Pazienti affetti da malattia cronica respiratoria: </a:t>
            </a:r>
            <a:r>
              <a:rPr lang="it-IT" sz="2400" b="1" i="1" dirty="0" smtClean="0">
                <a:solidFill>
                  <a:srgbClr val="C00000"/>
                </a:solidFill>
                <a:effectLst>
                  <a:outerShdw blurRad="38100" dist="38100" dir="2700000" algn="tl">
                    <a:srgbClr val="000000">
                      <a:alpha val="43137"/>
                    </a:srgbClr>
                  </a:outerShdw>
                </a:effectLst>
              </a:rPr>
              <a:t>6,3 %</a:t>
            </a:r>
          </a:p>
          <a:p>
            <a:pPr>
              <a:buClr>
                <a:srgbClr val="C00000"/>
              </a:buClr>
              <a:buFont typeface="Wingdings"/>
              <a:buChar char="Ø"/>
            </a:pPr>
            <a:r>
              <a:rPr lang="it-IT" sz="2400" b="1" i="1" dirty="0" smtClean="0"/>
              <a:t>Pazienti affetti da diabete mellito: </a:t>
            </a:r>
            <a:r>
              <a:rPr lang="it-IT" sz="2400" b="1" i="1" dirty="0" smtClean="0">
                <a:solidFill>
                  <a:srgbClr val="C00000"/>
                </a:solidFill>
                <a:effectLst>
                  <a:outerShdw blurRad="38100" dist="38100" dir="2700000" algn="tl">
                    <a:srgbClr val="000000">
                      <a:alpha val="43137"/>
                    </a:srgbClr>
                  </a:outerShdw>
                </a:effectLst>
              </a:rPr>
              <a:t>7,3%</a:t>
            </a:r>
          </a:p>
          <a:p>
            <a:pPr>
              <a:buClr>
                <a:srgbClr val="C00000"/>
              </a:buClr>
              <a:buFont typeface="Wingdings"/>
              <a:buChar char="Ø"/>
            </a:pPr>
            <a:r>
              <a:rPr lang="it-IT" sz="2400" b="1" i="1" dirty="0" smtClean="0"/>
              <a:t>Pazienti affetti da malattie cardiovascolari: </a:t>
            </a:r>
            <a:r>
              <a:rPr lang="it-IT" sz="2400" b="1" i="1" dirty="0" smtClean="0">
                <a:solidFill>
                  <a:srgbClr val="C00000"/>
                </a:solidFill>
                <a:effectLst>
                  <a:outerShdw blurRad="38100" dist="38100" dir="2700000" algn="tl">
                    <a:srgbClr val="000000">
                      <a:alpha val="43137"/>
                    </a:srgbClr>
                  </a:outerShdw>
                </a:effectLst>
              </a:rPr>
              <a:t>10,5%</a:t>
            </a:r>
          </a:p>
          <a:p>
            <a:pPr>
              <a:buClr>
                <a:srgbClr val="C00000"/>
              </a:buClr>
              <a:buFont typeface="Wingdings"/>
              <a:buChar char="Ø"/>
            </a:pPr>
            <a:endParaRPr lang="it-IT" sz="2400" b="1" i="1" dirty="0" smtClean="0"/>
          </a:p>
          <a:p>
            <a:pPr>
              <a:buClr>
                <a:srgbClr val="C00000"/>
              </a:buClr>
              <a:buNone/>
            </a:pPr>
            <a:endParaRPr lang="it-IT" sz="2400" b="1" i="1" dirty="0" smtClean="0"/>
          </a:p>
          <a:p>
            <a:pPr>
              <a:buClr>
                <a:srgbClr val="C00000"/>
              </a:buClr>
              <a:buNone/>
            </a:pPr>
            <a:endParaRPr lang="it-IT" sz="2400" b="1" i="1" dirty="0" smtClean="0"/>
          </a:p>
          <a:p>
            <a:pPr>
              <a:buNone/>
            </a:pPr>
            <a:endParaRPr lang="it-IT" dirty="0"/>
          </a:p>
        </p:txBody>
      </p:sp>
      <p:sp>
        <p:nvSpPr>
          <p:cNvPr id="7" name="CasellaDiTesto 6"/>
          <p:cNvSpPr txBox="1"/>
          <p:nvPr/>
        </p:nvSpPr>
        <p:spPr>
          <a:xfrm>
            <a:off x="571472" y="5110475"/>
            <a:ext cx="8072494" cy="1200329"/>
          </a:xfrm>
          <a:prstGeom prst="rect">
            <a:avLst/>
          </a:prstGeom>
          <a:solidFill>
            <a:srgbClr val="FFC000"/>
          </a:solidFill>
        </p:spPr>
        <p:txBody>
          <a:bodyPr wrap="square" rtlCol="0">
            <a:spAutoFit/>
          </a:bodyPr>
          <a:lstStyle/>
          <a:p>
            <a:r>
              <a:rPr lang="it-IT" sz="2400" b="1" i="1" dirty="0" smtClean="0"/>
              <a:t>Basta un minimo d’immaginazione per capire qual è la percentuale di  mortalità di un paziente affetto da “Sindrome Metabolica” o con </a:t>
            </a:r>
            <a:r>
              <a:rPr lang="it-IT" sz="2400" b="1" i="1" dirty="0" err="1" smtClean="0"/>
              <a:t>pluri</a:t>
            </a:r>
            <a:r>
              <a:rPr lang="it-IT" sz="2400" b="1" i="1" dirty="0" smtClean="0"/>
              <a:t> patologie, anziano, fumatore, ecc, </a:t>
            </a:r>
            <a:r>
              <a:rPr lang="it-IT" sz="2400" b="1" i="1" dirty="0" err="1" smtClean="0"/>
              <a:t>ecc</a:t>
            </a:r>
            <a:endParaRPr lang="it-IT"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1"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i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2852"/>
            <a:ext cx="8229600" cy="868346"/>
          </a:xfrm>
        </p:spPr>
        <p:txBody>
          <a:bodyPr>
            <a:normAutofit fontScale="90000"/>
          </a:bodyPr>
          <a:lstStyle/>
          <a:p>
            <a:r>
              <a:rPr lang="it-IT" sz="4000" b="1" dirty="0" smtClean="0">
                <a:solidFill>
                  <a:srgbClr val="FF0000"/>
                </a:solidFill>
                <a:effectLst>
                  <a:outerShdw blurRad="38100" dist="38100" dir="2700000" algn="tl">
                    <a:srgbClr val="000000">
                      <a:alpha val="43137"/>
                    </a:srgbClr>
                  </a:outerShdw>
                </a:effectLst>
              </a:rPr>
              <a:t>COVID 2-19: </a:t>
            </a:r>
            <a:r>
              <a:rPr lang="it-IT" sz="3100" b="1" i="1" dirty="0" smtClean="0">
                <a:effectLst>
                  <a:outerShdw blurRad="38100" dist="38100" dir="2700000" algn="tl">
                    <a:srgbClr val="000000">
                      <a:alpha val="43137"/>
                    </a:srgbClr>
                  </a:outerShdw>
                </a:effectLst>
              </a:rPr>
              <a:t>“</a:t>
            </a:r>
            <a:r>
              <a:rPr lang="it-IT" sz="3100" b="1" i="1" u="sng" dirty="0" smtClean="0">
                <a:effectLst>
                  <a:outerShdw blurRad="38100" dist="38100" dir="2700000" algn="tl">
                    <a:srgbClr val="000000">
                      <a:alpha val="43137"/>
                    </a:srgbClr>
                  </a:outerShdw>
                </a:effectLst>
              </a:rPr>
              <a:t>Hanno senso le misure restrittive e la quarantena </a:t>
            </a:r>
            <a:r>
              <a:rPr lang="it-IT" sz="3100" b="1" i="1" dirty="0" smtClean="0">
                <a:effectLst>
                  <a:outerShdw blurRad="38100" dist="38100" dir="2700000" algn="tl">
                    <a:srgbClr val="000000">
                      <a:alpha val="43137"/>
                    </a:srgbClr>
                  </a:outerShdw>
                </a:effectLst>
              </a:rPr>
              <a:t>?”</a:t>
            </a:r>
            <a:endParaRPr lang="it-IT" sz="31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142984"/>
            <a:ext cx="8229600" cy="2071702"/>
          </a:xfrm>
        </p:spPr>
        <p:txBody>
          <a:bodyPr>
            <a:noAutofit/>
          </a:bodyPr>
          <a:lstStyle/>
          <a:p>
            <a:pPr>
              <a:buClr>
                <a:srgbClr val="C00000"/>
              </a:buClr>
              <a:buFont typeface="Wingdings" pitchFamily="2" charset="2"/>
              <a:buChar char="§"/>
            </a:pPr>
            <a:r>
              <a:rPr lang="it-IT" sz="2400" b="1" i="1" dirty="0" smtClean="0"/>
              <a:t>Di fronte ad una minaccia quasi sconosciuta è difficile sapere quale strategia adottare per combattere e per contenere l’epidemia da COVID 2-19 in un Paese come l’Italia</a:t>
            </a:r>
          </a:p>
          <a:p>
            <a:pPr>
              <a:buClr>
                <a:srgbClr val="C00000"/>
              </a:buClr>
              <a:buFont typeface="Wingdings" pitchFamily="2" charset="2"/>
              <a:buChar char="§"/>
            </a:pPr>
            <a:r>
              <a:rPr lang="it-IT" sz="2400" b="1" i="1" dirty="0" smtClean="0"/>
              <a:t>Va ricordato, che il COVID 2-19 ha iniziato a diffondersi in Italia a Dicembre 2019</a:t>
            </a:r>
          </a:p>
          <a:p>
            <a:endParaRPr lang="it-IT" sz="2400" dirty="0"/>
          </a:p>
        </p:txBody>
      </p:sp>
      <p:sp>
        <p:nvSpPr>
          <p:cNvPr id="4" name="CasellaDiTesto 3"/>
          <p:cNvSpPr txBox="1"/>
          <p:nvPr/>
        </p:nvSpPr>
        <p:spPr>
          <a:xfrm>
            <a:off x="500034" y="3699221"/>
            <a:ext cx="8429684" cy="1815882"/>
          </a:xfrm>
          <a:prstGeom prst="rect">
            <a:avLst/>
          </a:prstGeom>
          <a:solidFill>
            <a:srgbClr val="FFC000"/>
          </a:solidFill>
        </p:spPr>
        <p:txBody>
          <a:bodyPr wrap="square" rtlCol="0">
            <a:spAutoFit/>
          </a:bodyPr>
          <a:lstStyle/>
          <a:p>
            <a:pPr marL="457200" indent="-457200">
              <a:buClr>
                <a:srgbClr val="C00000"/>
              </a:buClr>
              <a:buFont typeface="Wingdings" pitchFamily="2" charset="2"/>
              <a:buChar char="§"/>
            </a:pPr>
            <a:r>
              <a:rPr lang="it-IT" sz="2800" b="1" i="1" dirty="0" smtClean="0"/>
              <a:t>La virologa </a:t>
            </a:r>
            <a:r>
              <a:rPr lang="it-IT" sz="2800" b="1" i="1" u="sng" dirty="0" smtClean="0">
                <a:solidFill>
                  <a:srgbClr val="002060"/>
                </a:solidFill>
                <a:effectLst>
                  <a:outerShdw blurRad="38100" dist="38100" dir="2700000" algn="tl">
                    <a:srgbClr val="000000">
                      <a:alpha val="43137"/>
                    </a:srgbClr>
                  </a:outerShdw>
                </a:effectLst>
              </a:rPr>
              <a:t>Ilaria Capua </a:t>
            </a:r>
            <a:r>
              <a:rPr lang="it-IT" sz="2800" b="1" i="1" dirty="0" smtClean="0"/>
              <a:t>afferma: &lt;&lt;</a:t>
            </a:r>
            <a:r>
              <a:rPr lang="it-IT" sz="2800" b="1" i="1" dirty="0" smtClean="0">
                <a:solidFill>
                  <a:srgbClr val="C00000"/>
                </a:solidFill>
              </a:rPr>
              <a:t>E’ inutile bloccare le frontiere, perché il virus sta circolando da mesi, e pertanto ha già formato ceppi autoctoni in diversi Paesi</a:t>
            </a:r>
            <a:r>
              <a:rPr lang="it-IT" sz="2800" b="1" i="1" dirty="0" smtClean="0"/>
              <a:t>&gt;&gt;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71480"/>
            <a:ext cx="8229600" cy="5786478"/>
          </a:xfrm>
        </p:spPr>
        <p:txBody>
          <a:bodyPr>
            <a:normAutofit fontScale="77500" lnSpcReduction="20000"/>
          </a:bodyPr>
          <a:lstStyle/>
          <a:p>
            <a:pPr marL="457200" indent="-457200">
              <a:buClr>
                <a:srgbClr val="C00000"/>
              </a:buClr>
              <a:buFont typeface="Wingdings" pitchFamily="2" charset="2"/>
              <a:buChar char="§"/>
            </a:pPr>
            <a:r>
              <a:rPr lang="it-IT" sz="3400" b="1" dirty="0" smtClean="0"/>
              <a:t>La quarantena per i  soggetti positivi, con o senza malattia, viene giustificata dalle Autorità Governative  dai seguenti motivi: </a:t>
            </a:r>
          </a:p>
          <a:p>
            <a:pPr marL="457200" indent="-457200">
              <a:buClr>
                <a:schemeClr val="tx2">
                  <a:lumMod val="75000"/>
                </a:schemeClr>
              </a:buClr>
              <a:buFont typeface="+mj-lt"/>
              <a:buAutoNum type="arabicPeriod"/>
            </a:pPr>
            <a:r>
              <a:rPr lang="it-IT" sz="3600" b="1" i="1" dirty="0" smtClean="0"/>
              <a:t> </a:t>
            </a:r>
            <a:r>
              <a:rPr lang="it-IT" sz="3100" b="1" i="1" dirty="0" smtClean="0"/>
              <a:t>Per evitare che si continui a diffondere il coronavirus </a:t>
            </a:r>
          </a:p>
          <a:p>
            <a:pPr marL="457200" indent="-457200">
              <a:buClr>
                <a:schemeClr val="tx2">
                  <a:lumMod val="75000"/>
                </a:schemeClr>
              </a:buClr>
              <a:buFont typeface="+mj-lt"/>
              <a:buAutoNum type="arabicPeriod"/>
            </a:pPr>
            <a:endParaRPr lang="it-IT" sz="3100" b="1" i="1" dirty="0" smtClean="0"/>
          </a:p>
          <a:p>
            <a:pPr marL="457200" indent="-457200">
              <a:buClr>
                <a:schemeClr val="tx2">
                  <a:lumMod val="75000"/>
                </a:schemeClr>
              </a:buClr>
              <a:buFont typeface="+mj-lt"/>
              <a:buAutoNum type="arabicPeriod"/>
            </a:pPr>
            <a:r>
              <a:rPr lang="it-IT" sz="3100" b="1" i="1" dirty="0" smtClean="0"/>
              <a:t>Che  diminuisca il valore R 0</a:t>
            </a:r>
          </a:p>
          <a:p>
            <a:pPr marL="457200" indent="-457200">
              <a:buClr>
                <a:schemeClr val="tx2">
                  <a:lumMod val="75000"/>
                </a:schemeClr>
              </a:buClr>
              <a:buFont typeface="+mj-lt"/>
              <a:buAutoNum type="arabicPeriod"/>
            </a:pPr>
            <a:endParaRPr lang="it-IT" sz="3100" b="1" i="1" dirty="0" smtClean="0"/>
          </a:p>
          <a:p>
            <a:pPr marL="457200" indent="-457200">
              <a:buClr>
                <a:schemeClr val="tx2">
                  <a:lumMod val="75000"/>
                </a:schemeClr>
              </a:buClr>
              <a:buFont typeface="+mj-lt"/>
              <a:buAutoNum type="arabicPeriod"/>
            </a:pPr>
            <a:r>
              <a:rPr lang="it-IT" sz="3100" b="1" i="1" dirty="0" smtClean="0"/>
              <a:t>Per evitare che vada in collasso il Sistema Sanitario Nazionale , a causa di un grande numero di pazienti bisognevoli di cura a volte di terapia intensiva o addirittura </a:t>
            </a:r>
            <a:r>
              <a:rPr lang="it-IT" sz="3100" b="1" i="1" dirty="0" err="1" smtClean="0"/>
              <a:t>rianimativa</a:t>
            </a:r>
            <a:endParaRPr lang="it-IT" sz="3100" b="1" i="1" dirty="0" smtClean="0"/>
          </a:p>
          <a:p>
            <a:pPr marL="457200" indent="-457200">
              <a:buClr>
                <a:schemeClr val="tx2">
                  <a:lumMod val="75000"/>
                </a:schemeClr>
              </a:buClr>
              <a:buFont typeface="+mj-lt"/>
              <a:buAutoNum type="arabicPeriod"/>
            </a:pPr>
            <a:endParaRPr lang="it-IT" sz="3100" b="1" i="1" dirty="0" smtClean="0"/>
          </a:p>
          <a:p>
            <a:pPr marL="457200" indent="-457200">
              <a:buClr>
                <a:schemeClr val="tx2">
                  <a:lumMod val="75000"/>
                </a:schemeClr>
              </a:buClr>
              <a:buFont typeface="+mj-lt"/>
              <a:buAutoNum type="arabicPeriod"/>
            </a:pPr>
            <a:r>
              <a:rPr lang="it-IT" sz="3100" b="1" i="1" dirty="0" smtClean="0"/>
              <a:t>Perché  il COVID 2-19 non muti  in modo marcato, nel passaggio uomo-uomo, in quanto, questa evenienza rarissima,   può generare un virus altamente mortale  e altamente resistenze anche al calore </a:t>
            </a:r>
          </a:p>
          <a:p>
            <a:endParaRPr lang="it-IT"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smtClean="0">
                <a:solidFill>
                  <a:srgbClr val="FF0000"/>
                </a:solidFill>
                <a:effectLst>
                  <a:outerShdw blurRad="38100" dist="38100" dir="2700000" algn="tl">
                    <a:srgbClr val="000000">
                      <a:alpha val="43137"/>
                    </a:srgbClr>
                  </a:outerShdw>
                </a:effectLst>
              </a:rPr>
              <a:t>COVID 2-19: </a:t>
            </a:r>
            <a:r>
              <a:rPr lang="it-IT" sz="2800" b="1" i="1" dirty="0" smtClean="0"/>
              <a:t>“</a:t>
            </a:r>
            <a:r>
              <a:rPr lang="it-IT" sz="2800" b="1" i="1" u="sng" dirty="0" smtClean="0">
                <a:effectLst>
                  <a:outerShdw blurRad="38100" dist="38100" dir="2700000" algn="tl">
                    <a:srgbClr val="000000">
                      <a:alpha val="43137"/>
                    </a:srgbClr>
                  </a:outerShdw>
                </a:effectLst>
              </a:rPr>
              <a:t>Cosa ci ha rivelato</a:t>
            </a:r>
            <a:r>
              <a:rPr lang="it-IT" sz="2800" b="1" i="1" dirty="0" smtClean="0"/>
              <a:t>”</a:t>
            </a:r>
            <a:endParaRPr lang="it-IT" sz="2800" b="1" i="1" dirty="0"/>
          </a:p>
        </p:txBody>
      </p:sp>
      <p:sp>
        <p:nvSpPr>
          <p:cNvPr id="3" name="Segnaposto contenuto 2"/>
          <p:cNvSpPr>
            <a:spLocks noGrp="1"/>
          </p:cNvSpPr>
          <p:nvPr>
            <p:ph idx="1"/>
          </p:nvPr>
        </p:nvSpPr>
        <p:spPr/>
        <p:txBody>
          <a:bodyPr>
            <a:normAutofit fontScale="70000" lnSpcReduction="20000"/>
          </a:bodyPr>
          <a:lstStyle/>
          <a:p>
            <a:pPr>
              <a:buClr>
                <a:srgbClr val="C00000"/>
              </a:buClr>
              <a:buFont typeface="Wingdings" pitchFamily="2" charset="2"/>
              <a:buChar char="§"/>
            </a:pPr>
            <a:r>
              <a:rPr lang="it-IT" b="1" i="1" dirty="0" smtClean="0"/>
              <a:t>-37 Miliardi alla Sanità,  mentre sono stati elargiti 25 Miliardi per potenziare l’apparato militare, precisamente l’industria bellica</a:t>
            </a:r>
          </a:p>
          <a:p>
            <a:pPr>
              <a:buClr>
                <a:srgbClr val="C00000"/>
              </a:buClr>
              <a:buFont typeface="Wingdings" pitchFamily="2" charset="2"/>
              <a:buChar char="§"/>
            </a:pPr>
            <a:r>
              <a:rPr lang="it-IT" b="1" i="1" dirty="0" smtClean="0"/>
              <a:t>68 mila morti per influenza negli ultimi 3 anni (Fonte: ISS)</a:t>
            </a:r>
          </a:p>
          <a:p>
            <a:pPr>
              <a:buClr>
                <a:srgbClr val="C00000"/>
              </a:buClr>
              <a:buFont typeface="Wingdings" pitchFamily="2" charset="2"/>
              <a:buChar char="§"/>
            </a:pPr>
            <a:r>
              <a:rPr lang="it-IT" b="1" i="1" dirty="0" err="1" smtClean="0"/>
              <a:t>Claster</a:t>
            </a:r>
            <a:r>
              <a:rPr lang="it-IT" b="1" i="1" dirty="0" smtClean="0"/>
              <a:t> di decesso in determinate zone (</a:t>
            </a:r>
            <a:r>
              <a:rPr lang="it-IT" b="1" i="1" dirty="0" err="1" smtClean="0"/>
              <a:t>Bergamo-Brescia</a:t>
            </a:r>
            <a:r>
              <a:rPr lang="it-IT" b="1" i="1" dirty="0" smtClean="0"/>
              <a:t>) coincidono con la vaccinazione anti-influenzale. E’ stato evidenziato che, nelle suddette aree dove è stata effettuata una vaccinazione massiccia con i vaccini  antiinfluenzale, </a:t>
            </a:r>
            <a:r>
              <a:rPr lang="it-IT" b="1" i="1" dirty="0" err="1" smtClean="0"/>
              <a:t>antimeningococcica</a:t>
            </a:r>
            <a:r>
              <a:rPr lang="it-IT" b="1" i="1" dirty="0" smtClean="0"/>
              <a:t> e </a:t>
            </a:r>
            <a:r>
              <a:rPr lang="it-IT" b="1" i="1" dirty="0" err="1" smtClean="0"/>
              <a:t>antipneumococicca</a:t>
            </a:r>
            <a:r>
              <a:rPr lang="it-IT" b="1" i="1" dirty="0" smtClean="0"/>
              <a:t>,  sembra che si sia riscontrato un aumento di decessi da COVID 2-19</a:t>
            </a:r>
          </a:p>
          <a:p>
            <a:pPr>
              <a:buClr>
                <a:srgbClr val="C00000"/>
              </a:buClr>
              <a:buFont typeface="Wingdings" pitchFamily="2" charset="2"/>
              <a:buChar char="§"/>
            </a:pPr>
            <a:r>
              <a:rPr lang="it-IT" b="1" i="1" dirty="0" smtClean="0"/>
              <a:t>650 mila decessi ogni anno in Italia, cioè 1780 morti al giorno</a:t>
            </a:r>
          </a:p>
          <a:p>
            <a:pPr>
              <a:buClr>
                <a:srgbClr val="C00000"/>
              </a:buClr>
              <a:buFont typeface="Wingdings" pitchFamily="2" charset="2"/>
              <a:buChar char="§"/>
            </a:pPr>
            <a:r>
              <a:rPr lang="it-IT" b="1" i="1" dirty="0" smtClean="0"/>
              <a:t>Chiusura di molti ospedali e quindi di posti letto</a:t>
            </a:r>
          </a:p>
          <a:p>
            <a:pPr>
              <a:buClr>
                <a:srgbClr val="C00000"/>
              </a:buClr>
              <a:buFont typeface="Wingdings" pitchFamily="2" charset="2"/>
              <a:buChar char="§"/>
            </a:pPr>
            <a:r>
              <a:rPr lang="it-IT" b="1" i="1" dirty="0" smtClean="0"/>
              <a:t>Riduzione dei posti per la formazione di Medici attraverso “Il numero chiuso”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57158" y="357166"/>
            <a:ext cx="8572560" cy="4286280"/>
          </a:xfrm>
          <a:prstGeom prst="rect">
            <a:avLst/>
          </a:prstGeom>
          <a:noFill/>
          <a:ln w="9525">
            <a:noFill/>
            <a:miter lim="800000"/>
            <a:headEnd/>
            <a:tailEnd/>
          </a:ln>
          <a:effectLst/>
        </p:spPr>
      </p:pic>
      <p:sp>
        <p:nvSpPr>
          <p:cNvPr id="5" name="CasellaDiTesto 4"/>
          <p:cNvSpPr txBox="1"/>
          <p:nvPr/>
        </p:nvSpPr>
        <p:spPr>
          <a:xfrm>
            <a:off x="357158" y="4929198"/>
            <a:ext cx="8501122" cy="1846659"/>
          </a:xfrm>
          <a:prstGeom prst="rect">
            <a:avLst/>
          </a:prstGeom>
          <a:solidFill>
            <a:srgbClr val="FFC000"/>
          </a:solidFill>
        </p:spPr>
        <p:txBody>
          <a:bodyPr wrap="square" rtlCol="0">
            <a:spAutoFit/>
          </a:bodyPr>
          <a:lstStyle/>
          <a:p>
            <a:r>
              <a:rPr lang="it-IT" sz="2400" b="1" dirty="0" smtClean="0"/>
              <a:t>Articolo consigliato da leggere: </a:t>
            </a:r>
          </a:p>
          <a:p>
            <a:r>
              <a:rPr lang="it-IT" b="1" i="1" dirty="0" smtClean="0">
                <a:effectLst>
                  <a:outerShdw blurRad="38100" dist="38100" dir="2700000" algn="tl">
                    <a:srgbClr val="000000">
                      <a:alpha val="43137"/>
                    </a:srgbClr>
                  </a:outerShdw>
                </a:effectLst>
              </a:rPr>
              <a:t>1)La voce Delle voci – Bambini e donne , ecco perché sono meno colpiti dal virus</a:t>
            </a:r>
          </a:p>
          <a:p>
            <a:r>
              <a:rPr lang="it-IT" b="1" i="1" dirty="0" smtClean="0">
                <a:effectLst>
                  <a:outerShdw blurRad="38100" dist="38100" dir="2700000" algn="tl">
                    <a:srgbClr val="000000">
                      <a:alpha val="43137"/>
                    </a:srgbClr>
                  </a:outerShdw>
                </a:effectLst>
              </a:rPr>
              <a:t>2) Mantovani: &lt;&lt;Basta con gli annunci di cure mirabolanti senza rigore scientifico. Si tradiscono i malati</a:t>
            </a:r>
          </a:p>
          <a:p>
            <a:r>
              <a:rPr lang="it-IT" b="1" i="1" dirty="0" smtClean="0">
                <a:effectLst>
                  <a:outerShdw blurRad="38100" dist="38100" dir="2700000" algn="tl">
                    <a:srgbClr val="000000">
                      <a:alpha val="43137"/>
                    </a:srgbClr>
                  </a:outerShdw>
                </a:effectLst>
              </a:rPr>
              <a:t>3) Luc </a:t>
            </a:r>
            <a:r>
              <a:rPr lang="it-IT" b="1" i="1" dirty="0" err="1" smtClean="0">
                <a:effectLst>
                  <a:outerShdw blurRad="38100" dist="38100" dir="2700000" algn="tl">
                    <a:srgbClr val="000000">
                      <a:alpha val="43137"/>
                    </a:srgbClr>
                  </a:outerShdw>
                </a:effectLst>
              </a:rPr>
              <a:t>Mointagnier</a:t>
            </a:r>
            <a:r>
              <a:rPr lang="it-IT" b="1" i="1" dirty="0" smtClean="0">
                <a:effectLst>
                  <a:outerShdw blurRad="38100" dist="38100" dir="2700000" algn="tl">
                    <a:srgbClr val="000000">
                      <a:alpha val="43137"/>
                    </a:srgbClr>
                  </a:outerShdw>
                </a:effectLst>
              </a:rPr>
              <a:t>, Il nobel sul coronavirus  “Pensare al sistema immunitario”</a:t>
            </a:r>
          </a:p>
          <a:p>
            <a:r>
              <a:rPr lang="it-IT" b="1" i="1" dirty="0" smtClean="0">
                <a:effectLst>
                  <a:outerShdw blurRad="38100" dist="38100" dir="2700000" algn="tl">
                    <a:srgbClr val="000000">
                      <a:alpha val="43137"/>
                    </a:srgbClr>
                  </a:outerShdw>
                </a:effectLst>
              </a:rPr>
              <a:t>4) Vitamina C, Aspirina e </a:t>
            </a:r>
            <a:r>
              <a:rPr lang="it-IT" b="1" i="1" dirty="0" err="1" smtClean="0">
                <a:effectLst>
                  <a:outerShdw blurRad="38100" dist="38100" dir="2700000" algn="tl">
                    <a:srgbClr val="000000">
                      <a:alpha val="43137"/>
                    </a:srgbClr>
                  </a:outerShdw>
                </a:effectLst>
              </a:rPr>
              <a:t>N-Acetilcisteina</a:t>
            </a:r>
            <a:r>
              <a:rPr lang="it-IT" b="1" i="1" dirty="0" smtClean="0">
                <a:effectLst>
                  <a:outerShdw blurRad="38100" dist="38100" dir="2700000" algn="tl">
                    <a:srgbClr val="000000">
                      <a:alpha val="43137"/>
                    </a:srgbClr>
                  </a:outerShdw>
                </a:effectLst>
              </a:rPr>
              <a:t> per prevenire le infezioni da coronavirus </a:t>
            </a:r>
            <a:endParaRPr lang="it-IT"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20" y="571480"/>
            <a:ext cx="3429024" cy="3071834"/>
          </a:xfrm>
          <a:prstGeom prst="rect">
            <a:avLst/>
          </a:prstGeom>
          <a:noFill/>
          <a:ln w="9525">
            <a:noFill/>
            <a:miter lim="800000"/>
            <a:headEnd/>
            <a:tailEnd/>
          </a:ln>
          <a:effectLst/>
        </p:spPr>
      </p:pic>
      <p:sp>
        <p:nvSpPr>
          <p:cNvPr id="5" name="CasellaDiTesto 4"/>
          <p:cNvSpPr txBox="1"/>
          <p:nvPr/>
        </p:nvSpPr>
        <p:spPr>
          <a:xfrm>
            <a:off x="3786182" y="428604"/>
            <a:ext cx="5286412" cy="5940088"/>
          </a:xfrm>
          <a:prstGeom prst="rect">
            <a:avLst/>
          </a:prstGeom>
          <a:noFill/>
        </p:spPr>
        <p:txBody>
          <a:bodyPr wrap="square" rtlCol="0">
            <a:spAutoFit/>
          </a:bodyPr>
          <a:lstStyle/>
          <a:p>
            <a:pPr marL="457200" indent="-457200">
              <a:buClr>
                <a:srgbClr val="C00000"/>
              </a:buClr>
              <a:buFont typeface="Wingdings" pitchFamily="2" charset="2"/>
              <a:buChar char="§"/>
            </a:pPr>
            <a:r>
              <a:rPr lang="it-IT" sz="2000" b="1" dirty="0" smtClean="0"/>
              <a:t>“COVID-19” </a:t>
            </a:r>
            <a:r>
              <a:rPr lang="it-IT" sz="2000" b="1" i="1" dirty="0" smtClean="0"/>
              <a:t>(dove </a:t>
            </a:r>
            <a:r>
              <a:rPr lang="it-IT" sz="2000" b="1" i="1" dirty="0" smtClean="0">
                <a:solidFill>
                  <a:srgbClr val="C00000"/>
                </a:solidFill>
              </a:rPr>
              <a:t>"CO" sta per corona, "</a:t>
            </a:r>
            <a:r>
              <a:rPr lang="it-IT" sz="2000" b="1" i="1" dirty="0" err="1" smtClean="0">
                <a:solidFill>
                  <a:srgbClr val="C00000"/>
                </a:solidFill>
              </a:rPr>
              <a:t>VI</a:t>
            </a:r>
            <a:r>
              <a:rPr lang="it-IT" sz="2000" b="1" i="1" dirty="0" smtClean="0">
                <a:solidFill>
                  <a:srgbClr val="C00000"/>
                </a:solidFill>
              </a:rPr>
              <a:t>" per virus, "D" per </a:t>
            </a:r>
            <a:r>
              <a:rPr lang="it-IT" sz="2000" b="1" i="1" dirty="0" err="1" smtClean="0">
                <a:solidFill>
                  <a:srgbClr val="C00000"/>
                </a:solidFill>
              </a:rPr>
              <a:t>disease</a:t>
            </a:r>
            <a:r>
              <a:rPr lang="it-IT" sz="2000" b="1" i="1" dirty="0" smtClean="0">
                <a:solidFill>
                  <a:srgbClr val="C00000"/>
                </a:solidFill>
              </a:rPr>
              <a:t> e "19" indica l'anno in cui si è manifestata</a:t>
            </a:r>
            <a:r>
              <a:rPr lang="it-IT" sz="2000" b="1" i="1" dirty="0" smtClean="0"/>
              <a:t>). Lo ha annunciato l’11 febbraio 2020 nel briefing con la stampa, durante una pausa del Forum straordinario dedicato al virus, il Direttore generale dell’Oms </a:t>
            </a:r>
            <a:r>
              <a:rPr lang="it-IT" sz="2000" b="1" i="1" dirty="0" err="1" smtClean="0"/>
              <a:t>Tedros</a:t>
            </a:r>
            <a:r>
              <a:rPr lang="it-IT" sz="2000" b="1" i="1" dirty="0" smtClean="0"/>
              <a:t> </a:t>
            </a:r>
            <a:r>
              <a:rPr lang="it-IT" sz="2000" b="1" i="1" dirty="0" err="1" smtClean="0"/>
              <a:t>Adhanom</a:t>
            </a:r>
            <a:r>
              <a:rPr lang="it-IT" sz="2000" b="1" i="1" dirty="0" smtClean="0"/>
              <a:t> </a:t>
            </a:r>
            <a:r>
              <a:rPr lang="it-IT" sz="2000" b="1" i="1" dirty="0" err="1" smtClean="0"/>
              <a:t>Ghebreyesus</a:t>
            </a:r>
            <a:r>
              <a:rPr lang="it-IT" sz="2000" b="1" i="1" dirty="0" smtClean="0"/>
              <a:t> il</a:t>
            </a:r>
          </a:p>
          <a:p>
            <a:pPr marL="457200" indent="-457200">
              <a:buClr>
                <a:srgbClr val="C00000"/>
              </a:buClr>
              <a:buFont typeface="Wingdings" pitchFamily="2" charset="2"/>
              <a:buChar char="§"/>
            </a:pPr>
            <a:r>
              <a:rPr lang="it-IT" sz="2000" b="1" i="1" u="sng" dirty="0" smtClean="0">
                <a:effectLst>
                  <a:outerShdw blurRad="38100" dist="38100" dir="2700000" algn="tl">
                    <a:srgbClr val="000000">
                      <a:alpha val="43137"/>
                    </a:srgbClr>
                  </a:outerShdw>
                </a:effectLst>
              </a:rPr>
              <a:t>Sono virus RNA a filamento positivo, con aspetto simile a una corona al microscopio elettronico</a:t>
            </a:r>
          </a:p>
          <a:p>
            <a:pPr marL="457200" indent="-457200">
              <a:buClr>
                <a:srgbClr val="C00000"/>
              </a:buClr>
              <a:buFont typeface="Wingdings" pitchFamily="2" charset="2"/>
              <a:buChar char="§"/>
            </a:pPr>
            <a:r>
              <a:rPr lang="it-IT" sz="2000" b="1" i="1" dirty="0" smtClean="0"/>
              <a:t> La sottofamiglia </a:t>
            </a:r>
            <a:r>
              <a:rPr lang="it-IT" sz="2000" b="1" i="1" dirty="0" err="1" smtClean="0"/>
              <a:t>Orthocoronavirinae</a:t>
            </a:r>
            <a:r>
              <a:rPr lang="it-IT" sz="2000" b="1" i="1" dirty="0" smtClean="0"/>
              <a:t> della famiglia </a:t>
            </a:r>
            <a:r>
              <a:rPr lang="it-IT" sz="2000" b="1" i="1" dirty="0" err="1" smtClean="0"/>
              <a:t>Coronaviridae</a:t>
            </a:r>
            <a:r>
              <a:rPr lang="it-IT" sz="2000" b="1" i="1" dirty="0" smtClean="0"/>
              <a:t> è classificata in quattro generi di coronavirus (</a:t>
            </a:r>
            <a:r>
              <a:rPr lang="it-IT" sz="2000" b="1" i="1" dirty="0" err="1" smtClean="0"/>
              <a:t>CoV</a:t>
            </a:r>
            <a:r>
              <a:rPr lang="it-IT" sz="2000" b="1" i="1" dirty="0" smtClean="0"/>
              <a:t>): </a:t>
            </a:r>
            <a:r>
              <a:rPr lang="it-IT" sz="2000" b="1" i="1" dirty="0" err="1" smtClean="0"/>
              <a:t>Alpha-</a:t>
            </a:r>
            <a:r>
              <a:rPr lang="it-IT" sz="2000" b="1" i="1" dirty="0" smtClean="0"/>
              <a:t>, Beta-, Delta-- e </a:t>
            </a:r>
            <a:r>
              <a:rPr lang="it-IT" sz="2000" b="1" i="1" dirty="0" err="1" smtClean="0"/>
              <a:t>Gammacoronavirus</a:t>
            </a:r>
            <a:r>
              <a:rPr lang="it-IT" sz="2000" b="1" i="1" dirty="0" smtClean="0"/>
              <a:t>. Il genere del </a:t>
            </a:r>
            <a:r>
              <a:rPr lang="it-IT" sz="2000" b="1" i="1" dirty="0" err="1" smtClean="0"/>
              <a:t>betacoronavirus</a:t>
            </a:r>
            <a:r>
              <a:rPr lang="it-IT" sz="2000" b="1" i="1" dirty="0" smtClean="0"/>
              <a:t> è ulteriormente separato in cinque sottogeneri (tra i quali il </a:t>
            </a:r>
            <a:r>
              <a:rPr lang="it-IT" sz="2000" b="1" i="1" dirty="0" err="1" smtClean="0"/>
              <a:t>Sarbecovirus</a:t>
            </a:r>
            <a:r>
              <a:rPr lang="it-IT" sz="2000" b="1" i="1" dirty="0" smtClean="0"/>
              <a:t>)</a:t>
            </a:r>
          </a:p>
        </p:txBody>
      </p:sp>
      <p:sp>
        <p:nvSpPr>
          <p:cNvPr id="6" name="CasellaDiTesto 5"/>
          <p:cNvSpPr txBox="1"/>
          <p:nvPr/>
        </p:nvSpPr>
        <p:spPr>
          <a:xfrm>
            <a:off x="357158" y="4286256"/>
            <a:ext cx="3571900" cy="1477328"/>
          </a:xfrm>
          <a:prstGeom prst="rect">
            <a:avLst/>
          </a:prstGeom>
          <a:noFill/>
        </p:spPr>
        <p:txBody>
          <a:bodyPr wrap="square" rtlCol="0">
            <a:spAutoFit/>
          </a:bodyPr>
          <a:lstStyle/>
          <a:p>
            <a:pPr marL="457200" indent="-457200">
              <a:buClr>
                <a:srgbClr val="C00000"/>
              </a:buClr>
              <a:buFont typeface="Wingdings" pitchFamily="2" charset="2"/>
              <a:buChar char="§"/>
            </a:pPr>
            <a:r>
              <a:rPr lang="it-IT" b="1" i="1" dirty="0" smtClean="0">
                <a:effectLst>
                  <a:outerShdw blurRad="38100" dist="38100" dir="2700000" algn="tl">
                    <a:srgbClr val="000000">
                      <a:alpha val="43137"/>
                    </a:srgbClr>
                  </a:outerShdw>
                </a:effectLst>
              </a:rPr>
              <a:t>COVID-19, è strettamente correlato al </a:t>
            </a:r>
            <a:r>
              <a:rPr lang="it-IT" b="1" i="1" dirty="0" err="1" smtClean="0">
                <a:effectLst>
                  <a:outerShdw blurRad="38100" dist="38100" dir="2700000" algn="tl">
                    <a:srgbClr val="000000">
                      <a:alpha val="43137"/>
                    </a:srgbClr>
                  </a:outerShdw>
                </a:effectLst>
              </a:rPr>
              <a:t>SARS-CoV</a:t>
            </a:r>
            <a:r>
              <a:rPr lang="it-IT" b="1" i="1" dirty="0" smtClean="0">
                <a:effectLst>
                  <a:outerShdw blurRad="38100" dist="38100" dir="2700000" algn="tl">
                    <a:srgbClr val="000000">
                      <a:alpha val="43137"/>
                    </a:srgbClr>
                  </a:outerShdw>
                </a:effectLst>
              </a:rPr>
              <a:t> e si classifica geneticamente all'interno del sottogenere </a:t>
            </a:r>
            <a:r>
              <a:rPr lang="it-IT" b="1" i="1" dirty="0" err="1" smtClean="0">
                <a:effectLst>
                  <a:outerShdw blurRad="38100" dist="38100" dir="2700000" algn="tl">
                    <a:srgbClr val="000000">
                      <a:alpha val="43137"/>
                    </a:srgbClr>
                  </a:outerShdw>
                </a:effectLst>
              </a:rPr>
              <a:t>Betacoronavirus</a:t>
            </a:r>
            <a:r>
              <a:rPr lang="it-IT" b="1" i="1" dirty="0" smtClean="0">
                <a:effectLst>
                  <a:outerShdw blurRad="38100" dist="38100" dir="2700000" algn="tl">
                    <a:srgbClr val="000000">
                      <a:alpha val="43137"/>
                    </a:srgbClr>
                  </a:outerShdw>
                </a:effectLst>
              </a:rPr>
              <a:t> </a:t>
            </a:r>
            <a:r>
              <a:rPr lang="it-IT" b="1" i="1" dirty="0" err="1" smtClean="0">
                <a:effectLst>
                  <a:outerShdw blurRad="38100" dist="38100" dir="2700000" algn="tl">
                    <a:srgbClr val="000000">
                      <a:alpha val="43137"/>
                    </a:srgbClr>
                  </a:outerShdw>
                </a:effectLst>
              </a:rPr>
              <a:t>Sarbecovirus</a:t>
            </a:r>
            <a:endParaRPr lang="it-IT"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39718"/>
          </a:xfrm>
        </p:spPr>
        <p:txBody>
          <a:bodyPr>
            <a:normAutofit fontScale="90000"/>
          </a:bodyPr>
          <a:lstStyle/>
          <a:p>
            <a:r>
              <a:rPr lang="it-IT" sz="4000" b="1" dirty="0" smtClean="0">
                <a:solidFill>
                  <a:srgbClr val="FF0000"/>
                </a:solidFill>
                <a:effectLst>
                  <a:outerShdw blurRad="38100" dist="38100" dir="2700000" algn="tl">
                    <a:srgbClr val="000000">
                      <a:alpha val="43137"/>
                    </a:srgbClr>
                  </a:outerShdw>
                </a:effectLst>
              </a:rPr>
              <a:t>COVID 2-19: </a:t>
            </a:r>
            <a:r>
              <a:rPr lang="it-IT" sz="3100" b="1" i="1" dirty="0" smtClean="0">
                <a:effectLst>
                  <a:outerShdw blurRad="38100" dist="38100" dir="2700000" algn="tl">
                    <a:srgbClr val="000000">
                      <a:alpha val="43137"/>
                    </a:srgbClr>
                  </a:outerShdw>
                </a:effectLst>
              </a:rPr>
              <a:t>“</a:t>
            </a:r>
            <a:r>
              <a:rPr lang="it-IT" sz="3100" b="1" i="1" u="sng" dirty="0" smtClean="0">
                <a:effectLst>
                  <a:outerShdw blurRad="38100" dist="38100" dir="2700000" algn="tl">
                    <a:srgbClr val="000000">
                      <a:alpha val="43137"/>
                    </a:srgbClr>
                  </a:outerShdw>
                </a:effectLst>
              </a:rPr>
              <a:t>Percezione pubblica dell’epidemia</a:t>
            </a:r>
            <a:r>
              <a:rPr lang="it-IT" sz="3100" b="1" i="1" dirty="0" smtClean="0">
                <a:effectLst>
                  <a:outerShdw blurRad="38100" dist="38100" dir="2700000" algn="tl">
                    <a:srgbClr val="000000">
                      <a:alpha val="43137"/>
                    </a:srgbClr>
                  </a:outerShdw>
                </a:effectLst>
              </a:rPr>
              <a:t>”</a:t>
            </a:r>
            <a:endParaRPr lang="it-IT" sz="31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071546"/>
            <a:ext cx="8229600" cy="4786346"/>
          </a:xfrm>
        </p:spPr>
        <p:txBody>
          <a:bodyPr>
            <a:noAutofit/>
          </a:bodyPr>
          <a:lstStyle/>
          <a:p>
            <a:r>
              <a:rPr lang="it-IT" sz="2400" b="1" dirty="0" err="1" smtClean="0">
                <a:solidFill>
                  <a:srgbClr val="C00000"/>
                </a:solidFill>
                <a:effectLst>
                  <a:outerShdw blurRad="38100" dist="38100" dir="2700000" algn="tl">
                    <a:srgbClr val="000000">
                      <a:alpha val="43137"/>
                    </a:srgbClr>
                  </a:outerShdw>
                </a:effectLst>
              </a:rPr>
              <a:t>Baruch</a:t>
            </a:r>
            <a:r>
              <a:rPr lang="it-IT" sz="2400" b="1" dirty="0" smtClean="0">
                <a:solidFill>
                  <a:srgbClr val="C00000"/>
                </a:solidFill>
                <a:effectLst>
                  <a:outerShdw blurRad="38100" dist="38100" dir="2700000" algn="tl">
                    <a:srgbClr val="000000">
                      <a:alpha val="43137"/>
                    </a:srgbClr>
                  </a:outerShdw>
                </a:effectLst>
              </a:rPr>
              <a:t> </a:t>
            </a:r>
            <a:r>
              <a:rPr lang="it-IT" sz="2400" b="1" dirty="0" err="1" smtClean="0">
                <a:solidFill>
                  <a:srgbClr val="C00000"/>
                </a:solidFill>
                <a:effectLst>
                  <a:outerShdw blurRad="38100" dist="38100" dir="2700000" algn="tl">
                    <a:srgbClr val="000000">
                      <a:alpha val="43137"/>
                    </a:srgbClr>
                  </a:outerShdw>
                </a:effectLst>
              </a:rPr>
              <a:t>Fishhoff</a:t>
            </a:r>
            <a:r>
              <a:rPr lang="it-IT" sz="2400" dirty="0" smtClean="0"/>
              <a:t>, professore del Carnegie Mellon </a:t>
            </a:r>
            <a:r>
              <a:rPr lang="it-IT" sz="2400" dirty="0" err="1" smtClean="0"/>
              <a:t>University</a:t>
            </a:r>
            <a:r>
              <a:rPr lang="it-IT" sz="2400" dirty="0" smtClean="0"/>
              <a:t>, in </a:t>
            </a:r>
            <a:r>
              <a:rPr lang="it-IT" sz="2400" dirty="0" err="1" smtClean="0"/>
              <a:t>Pensylvania</a:t>
            </a:r>
            <a:r>
              <a:rPr lang="it-IT" sz="2400" dirty="0" smtClean="0"/>
              <a:t> nonché esperto nella percezione pubblica di rischi, ha recentemente affermato: </a:t>
            </a:r>
            <a:r>
              <a:rPr lang="it-IT" sz="2400" b="1" i="1" dirty="0" smtClean="0">
                <a:effectLst>
                  <a:outerShdw blurRad="38100" dist="38100" dir="2700000" algn="tl">
                    <a:srgbClr val="000000">
                      <a:alpha val="43137"/>
                    </a:srgbClr>
                  </a:outerShdw>
                </a:effectLst>
              </a:rPr>
              <a:t>&lt;&lt;La comunicazione deve essere in linea con il tentativo di dare consapevolezza alla gente. Non c’è bisogno di teorie iperboliche o di decisioni politiche prese a casaccio. La consapevolezza non è mai panico. In questo momento è da registrare la nostra relazione con il “Non so”. Può succedere di non sapere ancora tutto. Non è ipotizzando in pubblico, estremizzando, che battiamo la paura. Le parole sono importanti, anche per proteggerci dal virus. Parole fuori posto possono fare abbassare le nostre difese </a:t>
            </a:r>
            <a:r>
              <a:rPr lang="it-IT" sz="2400" b="1" i="1" dirty="0" err="1" smtClean="0">
                <a:effectLst>
                  <a:outerShdw blurRad="38100" dist="38100" dir="2700000" algn="tl">
                    <a:srgbClr val="000000">
                      <a:alpha val="43137"/>
                    </a:srgbClr>
                  </a:outerShdw>
                </a:effectLst>
              </a:rPr>
              <a:t>immunitarie…</a:t>
            </a:r>
            <a:r>
              <a:rPr lang="it-IT" sz="2400" b="1" i="1" dirty="0" smtClean="0">
                <a:effectLst>
                  <a:outerShdw blurRad="38100" dist="38100" dir="2700000" algn="tl">
                    <a:srgbClr val="000000">
                      <a:alpha val="43137"/>
                    </a:srgbClr>
                  </a:outerShdw>
                </a:effectLst>
              </a:rPr>
              <a:t>.Immaginiamo gesti fuori posto!&gt;&gt;</a:t>
            </a:r>
          </a:p>
        </p:txBody>
      </p:sp>
      <p:sp>
        <p:nvSpPr>
          <p:cNvPr id="4" name="CasellaDiTesto 3"/>
          <p:cNvSpPr txBox="1"/>
          <p:nvPr/>
        </p:nvSpPr>
        <p:spPr>
          <a:xfrm>
            <a:off x="785786" y="5884151"/>
            <a:ext cx="7572428" cy="830997"/>
          </a:xfrm>
          <a:prstGeom prst="rect">
            <a:avLst/>
          </a:prstGeom>
          <a:solidFill>
            <a:srgbClr val="FFC000"/>
          </a:solidFill>
        </p:spPr>
        <p:txBody>
          <a:bodyPr wrap="square" rtlCol="0">
            <a:spAutoFit/>
          </a:bodyPr>
          <a:lstStyle/>
          <a:p>
            <a:r>
              <a:rPr lang="it-IT" sz="2400" b="1" dirty="0" smtClean="0"/>
              <a:t>L’OMS ha affermato: &lt;&lt;</a:t>
            </a:r>
            <a:r>
              <a:rPr lang="it-IT" sz="2400" b="1" i="1" dirty="0" smtClean="0">
                <a:solidFill>
                  <a:srgbClr val="C00000"/>
                </a:solidFill>
              </a:rPr>
              <a:t>Il panico è un infezione più grave dell’infezione stessa</a:t>
            </a:r>
            <a:r>
              <a:rPr lang="it-IT" sz="2400" b="1" dirty="0" smtClean="0"/>
              <a:t>&gt;&gt;  </a:t>
            </a:r>
            <a:endParaRPr lang="it-IT"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1"/>
            <a:ext cx="8229600" cy="900106"/>
          </a:xfrm>
        </p:spPr>
        <p:txBody>
          <a:bodyPr/>
          <a:lstStyle/>
          <a:p>
            <a:r>
              <a:rPr lang="it-IT" sz="3600" b="1" dirty="0" smtClean="0">
                <a:solidFill>
                  <a:srgbClr val="FF0000"/>
                </a:solidFill>
                <a:effectLst>
                  <a:outerShdw blurRad="38100" dist="38100" dir="2700000" algn="tl">
                    <a:srgbClr val="000000">
                      <a:alpha val="43137"/>
                    </a:srgbClr>
                  </a:outerShdw>
                </a:effectLst>
              </a:rPr>
              <a:t>GRAZIE PER LA CORTESA ATTENZIONE</a:t>
            </a:r>
            <a:r>
              <a:rPr lang="it-IT" sz="3600" b="1" dirty="0" smtClean="0">
                <a:effectLst>
                  <a:outerShdw blurRad="38100" dist="38100" dir="2700000" algn="tl">
                    <a:srgbClr val="000000">
                      <a:alpha val="43137"/>
                    </a:srgbClr>
                  </a:outerShdw>
                </a:effectLst>
              </a:rPr>
              <a:t>!</a:t>
            </a:r>
          </a:p>
          <a:p>
            <a:endParaRPr lang="it-IT" dirty="0" smtClean="0"/>
          </a:p>
          <a:p>
            <a:endParaRPr lang="it-IT" dirty="0"/>
          </a:p>
        </p:txBody>
      </p:sp>
      <p:sp>
        <p:nvSpPr>
          <p:cNvPr id="4" name="CasellaDiTesto 3"/>
          <p:cNvSpPr txBox="1"/>
          <p:nvPr/>
        </p:nvSpPr>
        <p:spPr>
          <a:xfrm>
            <a:off x="2214546" y="3071810"/>
            <a:ext cx="4214842" cy="923330"/>
          </a:xfrm>
          <a:prstGeom prst="rect">
            <a:avLst/>
          </a:prstGeom>
          <a:noFill/>
        </p:spPr>
        <p:txBody>
          <a:bodyPr wrap="square" rtlCol="0">
            <a:spAutoFit/>
          </a:bodyPr>
          <a:lstStyle/>
          <a:p>
            <a:r>
              <a:rPr lang="it-IT" sz="5400" b="1" dirty="0" smtClean="0">
                <a:solidFill>
                  <a:srgbClr val="C00000"/>
                </a:solidFill>
              </a:rPr>
              <a:t>DOMANDE ?</a:t>
            </a:r>
            <a:endParaRPr lang="it-IT" sz="54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1438"/>
            <a:ext cx="8229600" cy="500042"/>
          </a:xfrm>
        </p:spPr>
        <p:txBody>
          <a:bodyPr>
            <a:normAutofit fontScale="90000"/>
          </a:bodyPr>
          <a:lstStyle/>
          <a:p>
            <a:r>
              <a:rPr lang="it-IT" sz="3200" b="1" i="1" dirty="0" smtClean="0">
                <a:solidFill>
                  <a:srgbClr val="FF0000"/>
                </a:solidFill>
                <a:effectLst>
                  <a:outerShdw blurRad="38100" dist="38100" dir="2700000" algn="tl">
                    <a:srgbClr val="000000">
                      <a:alpha val="43137"/>
                    </a:srgbClr>
                  </a:outerShdw>
                </a:effectLst>
              </a:rPr>
              <a:t>COVID 2-19: </a:t>
            </a:r>
            <a:r>
              <a:rPr lang="it-IT" sz="3200" b="1" i="1" dirty="0" smtClean="0"/>
              <a:t>“</a:t>
            </a:r>
            <a:r>
              <a:rPr lang="it-IT" sz="3200" b="1" i="1" u="sng" dirty="0" smtClean="0">
                <a:effectLst>
                  <a:outerShdw blurRad="38100" dist="38100" dir="2700000" algn="tl">
                    <a:srgbClr val="000000">
                      <a:alpha val="43137"/>
                    </a:srgbClr>
                  </a:outerShdw>
                </a:effectLst>
              </a:rPr>
              <a:t>Identikit</a:t>
            </a:r>
            <a:r>
              <a:rPr lang="it-IT" sz="3200" b="1" i="1" dirty="0" smtClean="0"/>
              <a:t>”</a:t>
            </a:r>
            <a:endParaRPr lang="it-IT" sz="3200" b="1" i="1" dirty="0"/>
          </a:p>
        </p:txBody>
      </p:sp>
      <p:sp>
        <p:nvSpPr>
          <p:cNvPr id="3" name="Segnaposto contenuto 2"/>
          <p:cNvSpPr>
            <a:spLocks noGrp="1"/>
          </p:cNvSpPr>
          <p:nvPr>
            <p:ph idx="1"/>
          </p:nvPr>
        </p:nvSpPr>
        <p:spPr>
          <a:xfrm>
            <a:off x="457200" y="785794"/>
            <a:ext cx="8229600" cy="5072098"/>
          </a:xfrm>
        </p:spPr>
        <p:txBody>
          <a:bodyPr>
            <a:normAutofit fontScale="55000" lnSpcReduction="20000"/>
          </a:bodyPr>
          <a:lstStyle/>
          <a:p>
            <a:r>
              <a:rPr lang="it-IT" b="1" i="1" u="sng" dirty="0" smtClean="0">
                <a:effectLst>
                  <a:outerShdw blurRad="38100" dist="38100" dir="2700000" algn="tl">
                    <a:srgbClr val="000000">
                      <a:alpha val="43137"/>
                    </a:srgbClr>
                  </a:outerShdw>
                </a:effectLst>
              </a:rPr>
              <a:t>Il Coronavirus identificato a Wuhan</a:t>
            </a:r>
            <a:r>
              <a:rPr lang="it-IT" b="1" i="1" dirty="0" smtClean="0"/>
              <a:t>, in Cina, per la prima volta alla fine del 2019 </a:t>
            </a:r>
            <a:r>
              <a:rPr lang="it-IT" b="1" i="1" u="sng" dirty="0" smtClean="0">
                <a:effectLst>
                  <a:outerShdw blurRad="38100" dist="38100" dir="2700000" algn="tl">
                    <a:srgbClr val="000000">
                      <a:alpha val="43137"/>
                    </a:srgbClr>
                  </a:outerShdw>
                </a:effectLst>
              </a:rPr>
              <a:t>è un nuovo ceppo virale </a:t>
            </a:r>
            <a:r>
              <a:rPr lang="it-IT" b="1" i="1" dirty="0" smtClean="0">
                <a:effectLst>
                  <a:outerShdw blurRad="38100" dist="38100" dir="2700000" algn="tl">
                    <a:srgbClr val="000000">
                      <a:alpha val="43137"/>
                    </a:srgbClr>
                  </a:outerShdw>
                </a:effectLst>
              </a:rPr>
              <a:t>che non è stato precedentemente mai identificato nell'uomo</a:t>
            </a:r>
            <a:r>
              <a:rPr lang="it-IT" b="1" i="1" dirty="0" smtClean="0"/>
              <a:t>. </a:t>
            </a:r>
            <a:r>
              <a:rPr lang="it-IT" b="1" i="1" u="sng" dirty="0" smtClean="0">
                <a:effectLst>
                  <a:outerShdw blurRad="38100" dist="38100" dir="2700000" algn="tl">
                    <a:srgbClr val="000000">
                      <a:alpha val="43137"/>
                    </a:srgbClr>
                  </a:outerShdw>
                </a:effectLst>
              </a:rPr>
              <a:t>È stato chiamato SARS-CoV-2 e la malattia respiratoria che provoca è indicata come Covid-19</a:t>
            </a:r>
          </a:p>
          <a:p>
            <a:r>
              <a:rPr lang="it-IT" b="1" dirty="0" smtClean="0"/>
              <a:t>“COVID-19” </a:t>
            </a:r>
            <a:r>
              <a:rPr lang="it-IT" b="1" i="1" dirty="0" smtClean="0"/>
              <a:t>(dove </a:t>
            </a:r>
            <a:r>
              <a:rPr lang="it-IT" b="1" i="1" dirty="0" smtClean="0">
                <a:solidFill>
                  <a:srgbClr val="C00000"/>
                </a:solidFill>
              </a:rPr>
              <a:t>"CO" sta per corona, "</a:t>
            </a:r>
            <a:r>
              <a:rPr lang="it-IT" b="1" i="1" dirty="0" err="1" smtClean="0">
                <a:solidFill>
                  <a:srgbClr val="C00000"/>
                </a:solidFill>
              </a:rPr>
              <a:t>VI</a:t>
            </a:r>
            <a:r>
              <a:rPr lang="it-IT" b="1" i="1" dirty="0" smtClean="0">
                <a:solidFill>
                  <a:srgbClr val="C00000"/>
                </a:solidFill>
              </a:rPr>
              <a:t>" per virus, "D" per </a:t>
            </a:r>
            <a:r>
              <a:rPr lang="it-IT" b="1" i="1" dirty="0" err="1" smtClean="0">
                <a:solidFill>
                  <a:srgbClr val="C00000"/>
                </a:solidFill>
              </a:rPr>
              <a:t>disease</a:t>
            </a:r>
            <a:r>
              <a:rPr lang="it-IT" b="1" i="1" dirty="0" smtClean="0">
                <a:solidFill>
                  <a:srgbClr val="C00000"/>
                </a:solidFill>
              </a:rPr>
              <a:t> e "19" indica l'anno in cui si è manifestata</a:t>
            </a:r>
            <a:r>
              <a:rPr lang="it-IT" b="1" i="1" dirty="0" smtClean="0"/>
              <a:t>). Lo ha annunciato l’11 febbraio 2020 nel briefing con la stampa durante una pausa del Forum straordinario dedicato al virus il Direttore generale dell’Oms </a:t>
            </a:r>
            <a:r>
              <a:rPr lang="it-IT" b="1" i="1" dirty="0" err="1" smtClean="0"/>
              <a:t>Tedros</a:t>
            </a:r>
            <a:r>
              <a:rPr lang="it-IT" b="1" i="1" dirty="0" smtClean="0"/>
              <a:t> </a:t>
            </a:r>
            <a:r>
              <a:rPr lang="it-IT" b="1" i="1" dirty="0" err="1" smtClean="0"/>
              <a:t>Adhanom</a:t>
            </a:r>
            <a:r>
              <a:rPr lang="it-IT" b="1" i="1" dirty="0" smtClean="0"/>
              <a:t> </a:t>
            </a:r>
            <a:r>
              <a:rPr lang="it-IT" b="1" i="1" dirty="0" err="1" smtClean="0"/>
              <a:t>Ghebreyesus</a:t>
            </a:r>
            <a:endParaRPr lang="it-IT" b="1" i="1" dirty="0" smtClean="0"/>
          </a:p>
          <a:p>
            <a:r>
              <a:rPr lang="it-IT" b="1" i="1" u="sng" dirty="0" smtClean="0">
                <a:effectLst>
                  <a:outerShdw blurRad="38100" dist="38100" dir="2700000" algn="tl">
                    <a:srgbClr val="000000">
                      <a:alpha val="43137"/>
                    </a:srgbClr>
                  </a:outerShdw>
                </a:effectLst>
              </a:rPr>
              <a:t>Sono virus RNA a filamento positivo, con aspetto simile a una corona al microscopio elettronico</a:t>
            </a:r>
            <a:r>
              <a:rPr lang="it-IT" b="1" i="1" dirty="0" smtClean="0"/>
              <a:t>. La sottofamiglia </a:t>
            </a:r>
            <a:r>
              <a:rPr lang="it-IT" b="1" i="1" dirty="0" err="1" smtClean="0"/>
              <a:t>Orthocoronavirinae</a:t>
            </a:r>
            <a:r>
              <a:rPr lang="it-IT" b="1" i="1" dirty="0" smtClean="0"/>
              <a:t> della famiglia </a:t>
            </a:r>
            <a:r>
              <a:rPr lang="it-IT" b="1" i="1" dirty="0" err="1" smtClean="0"/>
              <a:t>Coronaviridae</a:t>
            </a:r>
            <a:r>
              <a:rPr lang="it-IT" b="1" i="1" dirty="0" smtClean="0"/>
              <a:t> è classificata in quattro generi di coronavirus (</a:t>
            </a:r>
            <a:r>
              <a:rPr lang="it-IT" b="1" i="1" dirty="0" err="1" smtClean="0"/>
              <a:t>CoV</a:t>
            </a:r>
            <a:r>
              <a:rPr lang="it-IT" b="1" i="1" dirty="0" smtClean="0"/>
              <a:t>): </a:t>
            </a:r>
            <a:r>
              <a:rPr lang="it-IT" b="1" i="1" dirty="0" err="1" smtClean="0"/>
              <a:t>Alpha-</a:t>
            </a:r>
            <a:r>
              <a:rPr lang="it-IT" b="1" i="1" dirty="0" smtClean="0"/>
              <a:t>, Beta-, Delta-- e </a:t>
            </a:r>
            <a:r>
              <a:rPr lang="it-IT" b="1" i="1" dirty="0" err="1" smtClean="0"/>
              <a:t>Gammacoronavirus</a:t>
            </a:r>
            <a:r>
              <a:rPr lang="it-IT" b="1" i="1" dirty="0" smtClean="0"/>
              <a:t>. Il genere del </a:t>
            </a:r>
            <a:r>
              <a:rPr lang="it-IT" b="1" i="1" dirty="0" err="1" smtClean="0"/>
              <a:t>betacoronavirus</a:t>
            </a:r>
            <a:r>
              <a:rPr lang="it-IT" b="1" i="1" dirty="0" smtClean="0"/>
              <a:t> è ulteriormente separato in cinque sottogeneri (tra i quali il </a:t>
            </a:r>
            <a:r>
              <a:rPr lang="it-IT" b="1" i="1" dirty="0" err="1" smtClean="0"/>
              <a:t>Sarbecovirus</a:t>
            </a:r>
            <a:r>
              <a:rPr lang="it-IT" b="1" i="1" dirty="0" smtClean="0"/>
              <a:t>).</a:t>
            </a:r>
            <a:r>
              <a:rPr lang="it-IT" dirty="0" smtClean="0"/>
              <a:t> </a:t>
            </a:r>
            <a:r>
              <a:rPr lang="it-IT" b="1" i="1" dirty="0" smtClean="0">
                <a:effectLst>
                  <a:outerShdw blurRad="38100" dist="38100" dir="2700000" algn="tl">
                    <a:srgbClr val="000000">
                      <a:alpha val="43137"/>
                    </a:srgbClr>
                  </a:outerShdw>
                </a:effectLst>
              </a:rPr>
              <a:t>COVID-19, è strettamente correlato al </a:t>
            </a:r>
            <a:r>
              <a:rPr lang="it-IT" b="1" i="1" dirty="0" err="1" smtClean="0">
                <a:effectLst>
                  <a:outerShdw blurRad="38100" dist="38100" dir="2700000" algn="tl">
                    <a:srgbClr val="000000">
                      <a:alpha val="43137"/>
                    </a:srgbClr>
                  </a:outerShdw>
                </a:effectLst>
              </a:rPr>
              <a:t>SARS-CoV</a:t>
            </a:r>
            <a:r>
              <a:rPr lang="it-IT" b="1" i="1" dirty="0" smtClean="0">
                <a:effectLst>
                  <a:outerShdw blurRad="38100" dist="38100" dir="2700000" algn="tl">
                    <a:srgbClr val="000000">
                      <a:alpha val="43137"/>
                    </a:srgbClr>
                  </a:outerShdw>
                </a:effectLst>
              </a:rPr>
              <a:t> e si classifica geneticamente all'interno del sottogenere </a:t>
            </a:r>
            <a:r>
              <a:rPr lang="it-IT" b="1" i="1" dirty="0" err="1" smtClean="0">
                <a:effectLst>
                  <a:outerShdw blurRad="38100" dist="38100" dir="2700000" algn="tl">
                    <a:srgbClr val="000000">
                      <a:alpha val="43137"/>
                    </a:srgbClr>
                  </a:outerShdw>
                </a:effectLst>
              </a:rPr>
              <a:t>Betacoronavirus</a:t>
            </a:r>
            <a:r>
              <a:rPr lang="it-IT" b="1" i="1" dirty="0" smtClean="0">
                <a:effectLst>
                  <a:outerShdw blurRad="38100" dist="38100" dir="2700000" algn="tl">
                    <a:srgbClr val="000000">
                      <a:alpha val="43137"/>
                    </a:srgbClr>
                  </a:outerShdw>
                </a:effectLst>
              </a:rPr>
              <a:t> </a:t>
            </a:r>
            <a:r>
              <a:rPr lang="it-IT" b="1" i="1" dirty="0" err="1" smtClean="0">
                <a:effectLst>
                  <a:outerShdw blurRad="38100" dist="38100" dir="2700000" algn="tl">
                    <a:srgbClr val="000000">
                      <a:alpha val="43137"/>
                    </a:srgbClr>
                  </a:outerShdw>
                </a:effectLst>
              </a:rPr>
              <a:t>Sarbecovirus</a:t>
            </a:r>
            <a:endParaRPr lang="it-IT" b="1" i="1" dirty="0" smtClean="0">
              <a:effectLst>
                <a:outerShdw blurRad="38100" dist="38100" dir="2700000" algn="tl">
                  <a:srgbClr val="000000">
                    <a:alpha val="43137"/>
                  </a:srgbClr>
                </a:outerShdw>
              </a:effectLst>
            </a:endParaRPr>
          </a:p>
          <a:p>
            <a:r>
              <a:rPr lang="it-IT" b="1" i="1" u="sng" dirty="0" smtClean="0">
                <a:effectLst>
                  <a:outerShdw blurRad="38100" dist="38100" dir="2700000" algn="tl">
                    <a:srgbClr val="000000">
                      <a:alpha val="43137"/>
                    </a:srgbClr>
                  </a:outerShdw>
                </a:effectLst>
              </a:rPr>
              <a:t>I Coronavirus sono una vasta famiglia </a:t>
            </a:r>
            <a:r>
              <a:rPr lang="it-IT" b="1" i="1" dirty="0" smtClean="0">
                <a:effectLst>
                  <a:outerShdw blurRad="38100" dist="38100" dir="2700000" algn="tl">
                    <a:srgbClr val="000000">
                      <a:alpha val="43137"/>
                    </a:srgbClr>
                  </a:outerShdw>
                </a:effectLst>
              </a:rPr>
              <a:t>di virus noti per causare malattie che </a:t>
            </a:r>
            <a:r>
              <a:rPr lang="it-IT" b="1" i="1" u="sng" dirty="0" smtClean="0">
                <a:effectLst>
                  <a:outerShdw blurRad="38100" dist="38100" dir="2700000" algn="tl">
                    <a:srgbClr val="000000">
                      <a:alpha val="43137"/>
                    </a:srgbClr>
                  </a:outerShdw>
                </a:effectLst>
              </a:rPr>
              <a:t>vanno dal comune raffreddore a malattie più gravi come la Sindrome respiratoria mediorientale (MERS) e la Sindrome respiratoria acuta grave (SARS)</a:t>
            </a:r>
          </a:p>
          <a:p>
            <a:r>
              <a:rPr lang="it-IT" b="1" i="1" u="sng" dirty="0" smtClean="0">
                <a:effectLst>
                  <a:outerShdw blurRad="38100" dist="38100" dir="2700000" algn="tl">
                    <a:srgbClr val="000000">
                      <a:alpha val="43137"/>
                    </a:srgbClr>
                  </a:outerShdw>
                </a:effectLst>
              </a:rPr>
              <a:t>I Coronavirus sono stati identificati a metà degli anni '60 e sono noti per infettare l'uomo ed alcuni animali</a:t>
            </a:r>
            <a:r>
              <a:rPr lang="it-IT" b="1" i="1" dirty="0" smtClean="0"/>
              <a:t> (inclusi uccelli e mammiferi). </a:t>
            </a:r>
            <a:r>
              <a:rPr lang="it-IT" b="1" i="1" u="sng" dirty="0" smtClean="0">
                <a:solidFill>
                  <a:srgbClr val="C00000"/>
                </a:solidFill>
                <a:effectLst>
                  <a:outerShdw blurRad="38100" dist="38100" dir="2700000" algn="tl">
                    <a:srgbClr val="000000">
                      <a:alpha val="43137"/>
                    </a:srgbClr>
                  </a:outerShdw>
                </a:effectLst>
              </a:rPr>
              <a:t>Le cellule bersaglio primarie sono quelle epiteliali del tratto respiratorio e gastrointestinale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3600" b="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Com’è comparso</a:t>
            </a:r>
            <a:r>
              <a:rPr lang="it-IT" sz="3600" b="1" dirty="0" smtClean="0">
                <a:effectLst>
                  <a:outerShdw blurRad="38100" dist="38100" dir="2700000" algn="tl">
                    <a:srgbClr val="000000">
                      <a:alpha val="43137"/>
                    </a:srgbClr>
                  </a:outerShdw>
                </a:effectLst>
              </a:rPr>
              <a:t>” </a:t>
            </a:r>
            <a:endParaRPr lang="it-IT" sz="36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457464" y="1600200"/>
            <a:ext cx="6329378" cy="3971939"/>
          </a:xfrm>
        </p:spPr>
        <p:txBody>
          <a:bodyPr>
            <a:noAutofit/>
          </a:bodyPr>
          <a:lstStyle/>
          <a:p>
            <a:r>
              <a:rPr lang="it-IT" sz="2400" b="1" i="1" dirty="0" smtClean="0"/>
              <a:t>La comparsa di nuovi virus patogeni per l’uomo, precedentemente circolanti solo nel mondo animale, è un fenomeno ampiamente conosciuto (chiamato </a:t>
            </a:r>
            <a:r>
              <a:rPr lang="it-IT" sz="2400" b="1" i="1" dirty="0" err="1" smtClean="0">
                <a:solidFill>
                  <a:srgbClr val="C00000"/>
                </a:solidFill>
                <a:effectLst>
                  <a:outerShdw blurRad="38100" dist="38100" dir="2700000" algn="tl">
                    <a:srgbClr val="000000">
                      <a:alpha val="43137"/>
                    </a:srgbClr>
                  </a:outerShdw>
                </a:effectLst>
              </a:rPr>
              <a:t>spill</a:t>
            </a:r>
            <a:r>
              <a:rPr lang="it-IT" sz="2400" b="1" i="1" dirty="0" smtClean="0">
                <a:solidFill>
                  <a:srgbClr val="C00000"/>
                </a:solidFill>
                <a:effectLst>
                  <a:outerShdw blurRad="38100" dist="38100" dir="2700000" algn="tl">
                    <a:srgbClr val="000000">
                      <a:alpha val="43137"/>
                    </a:srgbClr>
                  </a:outerShdw>
                </a:effectLst>
              </a:rPr>
              <a:t> </a:t>
            </a:r>
            <a:r>
              <a:rPr lang="it-IT" sz="2400" b="1" i="1" dirty="0" err="1" smtClean="0">
                <a:solidFill>
                  <a:srgbClr val="C00000"/>
                </a:solidFill>
                <a:effectLst>
                  <a:outerShdw blurRad="38100" dist="38100" dir="2700000" algn="tl">
                    <a:srgbClr val="000000">
                      <a:alpha val="43137"/>
                    </a:srgbClr>
                  </a:outerShdw>
                </a:effectLst>
              </a:rPr>
              <a:t>over</a:t>
            </a:r>
            <a:r>
              <a:rPr lang="it-IT" sz="2400" b="1" i="1" dirty="0" smtClean="0">
                <a:solidFill>
                  <a:srgbClr val="C00000"/>
                </a:solidFill>
                <a:effectLst>
                  <a:outerShdw blurRad="38100" dist="38100" dir="2700000" algn="tl">
                    <a:srgbClr val="000000">
                      <a:alpha val="43137"/>
                    </a:srgbClr>
                  </a:outerShdw>
                </a:effectLst>
              </a:rPr>
              <a:t> o salto di specie</a:t>
            </a:r>
            <a:r>
              <a:rPr lang="it-IT" sz="2400" b="1" i="1" dirty="0" smtClean="0"/>
              <a:t>) e si pensa che possa essere alla base anche dell’origine del nuovo coronavirus (SARS-CoV-2) </a:t>
            </a:r>
          </a:p>
          <a:p>
            <a:endParaRPr lang="it-IT" sz="2400" b="1" i="1" dirty="0" smtClean="0"/>
          </a:p>
          <a:p>
            <a:r>
              <a:rPr lang="it-IT" sz="2400" b="1" i="1" dirty="0" smtClean="0"/>
              <a:t>Al momento, però,  la comunità scientifica sta cercando di identificare la fonte dell’infezione</a:t>
            </a:r>
            <a:endParaRPr lang="it-IT" sz="2400" b="1" i="1" dirty="0"/>
          </a:p>
        </p:txBody>
      </p:sp>
      <p:sp>
        <p:nvSpPr>
          <p:cNvPr id="4" name="CasellaDiTesto 3"/>
          <p:cNvSpPr txBox="1"/>
          <p:nvPr/>
        </p:nvSpPr>
        <p:spPr>
          <a:xfrm>
            <a:off x="2643174" y="5715016"/>
            <a:ext cx="6215106" cy="461665"/>
          </a:xfrm>
          <a:prstGeom prst="rect">
            <a:avLst/>
          </a:prstGeom>
          <a:noFill/>
        </p:spPr>
        <p:txBody>
          <a:bodyPr wrap="square" rtlCol="0">
            <a:spAutoFit/>
          </a:bodyPr>
          <a:lstStyle/>
          <a:p>
            <a:pPr algn="ctr"/>
            <a:r>
              <a:rPr lang="it-IT" sz="2400" b="1" dirty="0" smtClean="0">
                <a:solidFill>
                  <a:srgbClr val="C00000"/>
                </a:solidFill>
                <a:effectLst>
                  <a:outerShdw blurRad="38100" dist="38100" dir="2700000" algn="tl">
                    <a:srgbClr val="000000">
                      <a:alpha val="43137"/>
                    </a:srgbClr>
                  </a:outerShdw>
                </a:effectLst>
              </a:rPr>
              <a:t>FONTE:  </a:t>
            </a:r>
            <a:r>
              <a:rPr lang="it-IT" sz="2400" b="1" i="1" u="sng" dirty="0" smtClean="0">
                <a:effectLst>
                  <a:outerShdw blurRad="38100" dist="38100" dir="2700000" algn="tl">
                    <a:srgbClr val="000000">
                      <a:alpha val="43137"/>
                    </a:srgbClr>
                  </a:outerShdw>
                </a:effectLst>
              </a:rPr>
              <a:t>ISS (Istituto Superiore di Sanità)</a:t>
            </a:r>
            <a:endParaRPr lang="it-IT" sz="2400" b="1" u="sng" dirty="0"/>
          </a:p>
        </p:txBody>
      </p:sp>
      <p:pic>
        <p:nvPicPr>
          <p:cNvPr id="5" name="Picture 2" descr="Coronavirus: tutto quello che serve sapere (per evitare la psicosi ..."/>
          <p:cNvPicPr>
            <a:picLocks noChangeAspect="1" noChangeArrowheads="1"/>
          </p:cNvPicPr>
          <p:nvPr/>
        </p:nvPicPr>
        <p:blipFill>
          <a:blip r:embed="rId3" cstate="print"/>
          <a:srcRect/>
          <a:stretch>
            <a:fillRect/>
          </a:stretch>
        </p:blipFill>
        <p:spPr bwMode="auto">
          <a:xfrm>
            <a:off x="71406" y="1714488"/>
            <a:ext cx="2357421"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2700" b="1" dirty="0" smtClean="0">
                <a:effectLst>
                  <a:outerShdw blurRad="38100" dist="38100" dir="2700000" algn="tl">
                    <a:srgbClr val="000000">
                      <a:alpha val="43137"/>
                    </a:srgbClr>
                  </a:outerShdw>
                </a:effectLst>
              </a:rPr>
              <a:t>“</a:t>
            </a:r>
            <a:r>
              <a:rPr lang="it-IT" sz="2700" b="1" u="sng" dirty="0" smtClean="0">
                <a:effectLst>
                  <a:outerShdw blurRad="38100" dist="38100" dir="2700000" algn="tl">
                    <a:srgbClr val="000000">
                      <a:alpha val="43137"/>
                    </a:srgbClr>
                  </a:outerShdw>
                </a:effectLst>
              </a:rPr>
              <a:t>Cosa afferma la </a:t>
            </a:r>
            <a:r>
              <a:rPr lang="it-IT" sz="2700" b="1" i="1" u="sng" dirty="0" smtClean="0">
                <a:effectLst>
                  <a:outerShdw blurRad="38100" dist="38100" dir="2700000" algn="tl">
                    <a:srgbClr val="000000">
                      <a:alpha val="43137"/>
                    </a:srgbClr>
                  </a:outerShdw>
                </a:effectLst>
              </a:rPr>
              <a:t>Comunità Scientifica a proposito della  fonte dell’infezione</a:t>
            </a:r>
            <a:r>
              <a:rPr lang="it-IT" sz="2700" b="1" i="1" dirty="0" smtClean="0">
                <a:effectLst>
                  <a:outerShdw blurRad="38100" dist="38100" dir="2700000" algn="tl">
                    <a:srgbClr val="000000">
                      <a:alpha val="43137"/>
                    </a:srgbClr>
                  </a:outerShdw>
                </a:effectLst>
              </a:rPr>
              <a:t>”</a:t>
            </a:r>
            <a:r>
              <a:rPr lang="it-IT" sz="2700" dirty="0" smtClean="0">
                <a:effectLst>
                  <a:outerShdw blurRad="38100" dist="38100" dir="2700000" algn="tl">
                    <a:srgbClr val="000000">
                      <a:alpha val="43137"/>
                    </a:srgbClr>
                  </a:outerShdw>
                </a:effectLst>
              </a:rPr>
              <a:t> </a:t>
            </a:r>
            <a:endParaRPr lang="it-IT" sz="27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643174" y="1600201"/>
            <a:ext cx="6043626" cy="4972071"/>
          </a:xfrm>
        </p:spPr>
        <p:txBody>
          <a:bodyPr>
            <a:normAutofit fontScale="77500" lnSpcReduction="20000"/>
          </a:bodyPr>
          <a:lstStyle/>
          <a:p>
            <a:r>
              <a:rPr lang="it-IT" sz="2600" i="1" dirty="0" smtClean="0"/>
              <a:t>La rivista “Science” ha pubblicato  una ricerca firmata da biologo evoluzionista, dello </a:t>
            </a:r>
            <a:r>
              <a:rPr lang="it-IT" sz="2600" i="1" dirty="0" err="1" smtClean="0"/>
              <a:t>Scripps</a:t>
            </a:r>
            <a:r>
              <a:rPr lang="it-IT" sz="2600" i="1" dirty="0" smtClean="0"/>
              <a:t> </a:t>
            </a:r>
            <a:r>
              <a:rPr lang="it-IT" sz="2600" i="1" dirty="0" err="1" smtClean="0"/>
              <a:t>Research</a:t>
            </a:r>
            <a:r>
              <a:rPr lang="it-IT" sz="2600" i="1" dirty="0" smtClean="0"/>
              <a:t> </a:t>
            </a:r>
            <a:r>
              <a:rPr lang="it-IT" sz="2600" i="1" dirty="0" err="1" smtClean="0"/>
              <a:t>Institute</a:t>
            </a:r>
            <a:r>
              <a:rPr lang="it-IT" sz="2600" i="1" dirty="0" smtClean="0"/>
              <a:t> di San Diego, </a:t>
            </a:r>
            <a:r>
              <a:rPr lang="it-IT" sz="2600" b="1" i="1" dirty="0" smtClean="0">
                <a:solidFill>
                  <a:srgbClr val="C00000"/>
                </a:solidFill>
                <a:effectLst>
                  <a:outerShdw blurRad="38100" dist="38100" dir="2700000" algn="tl">
                    <a:srgbClr val="000000">
                      <a:alpha val="43137"/>
                    </a:srgbClr>
                  </a:outerShdw>
                </a:effectLst>
              </a:rPr>
              <a:t>Kristian Andersen</a:t>
            </a:r>
            <a:r>
              <a:rPr lang="it-IT" sz="2600" i="1" dirty="0" smtClean="0"/>
              <a:t>. Si legge in questa ricerca: </a:t>
            </a:r>
            <a:r>
              <a:rPr lang="it-IT" sz="2600" b="1" i="1" dirty="0" smtClean="0"/>
              <a:t>“ </a:t>
            </a:r>
            <a:r>
              <a:rPr lang="it-IT" sz="2600" b="1" i="1" dirty="0" smtClean="0">
                <a:effectLst>
                  <a:outerShdw blurRad="38100" dist="38100" dir="2700000" algn="tl">
                    <a:srgbClr val="000000">
                      <a:alpha val="43137"/>
                    </a:srgbClr>
                  </a:outerShdw>
                </a:effectLst>
              </a:rPr>
              <a:t>Le informazioni genetiche disponibili al momento ci dicono che il virus sarebbe nato dalla ricombinazione tra un coronavirus dei pipistrelli ed un coronavirus dei serpenti</a:t>
            </a:r>
            <a:r>
              <a:rPr lang="it-IT" sz="2600" b="1" i="1" dirty="0" smtClean="0"/>
              <a:t>”</a:t>
            </a:r>
          </a:p>
          <a:p>
            <a:endParaRPr lang="it-IT" sz="2600" b="1" i="1" dirty="0" smtClean="0"/>
          </a:p>
          <a:p>
            <a:r>
              <a:rPr lang="it-IT" sz="2600" b="1" i="1" dirty="0" smtClean="0"/>
              <a:t> </a:t>
            </a:r>
            <a:r>
              <a:rPr lang="it-IT" sz="2600" b="1" i="1" dirty="0" smtClean="0">
                <a:solidFill>
                  <a:srgbClr val="C00000"/>
                </a:solidFill>
                <a:effectLst>
                  <a:outerShdw blurRad="38100" dist="38100" dir="2700000" algn="tl">
                    <a:srgbClr val="000000">
                      <a:alpha val="43137"/>
                    </a:srgbClr>
                  </a:outerShdw>
                </a:effectLst>
              </a:rPr>
              <a:t>Ilaria Capua</a:t>
            </a:r>
            <a:r>
              <a:rPr lang="it-IT" sz="2600" i="1" dirty="0" smtClean="0"/>
              <a:t>,  virologa  Italiana e direttore  del dipartimento dell’’</a:t>
            </a:r>
            <a:r>
              <a:rPr lang="it-IT" sz="2600" i="1" dirty="0" err="1" smtClean="0"/>
              <a:t>Emerging</a:t>
            </a:r>
            <a:r>
              <a:rPr lang="it-IT" sz="2600" i="1" dirty="0" smtClean="0"/>
              <a:t> </a:t>
            </a:r>
            <a:r>
              <a:rPr lang="it-IT" sz="2600" i="1" dirty="0" err="1" smtClean="0"/>
              <a:t>Pathogens</a:t>
            </a:r>
            <a:r>
              <a:rPr lang="it-IT" sz="2600" i="1" dirty="0" smtClean="0"/>
              <a:t> </a:t>
            </a:r>
            <a:r>
              <a:rPr lang="it-IT" sz="2600" i="1" dirty="0" err="1" smtClean="0"/>
              <a:t>Institute</a:t>
            </a:r>
            <a:r>
              <a:rPr lang="it-IT" sz="2600" i="1" dirty="0" smtClean="0"/>
              <a:t>  dell’Università della Florida, ha detto</a:t>
            </a:r>
            <a:r>
              <a:rPr lang="it-IT" sz="2600" b="1" i="1" dirty="0" smtClean="0"/>
              <a:t>: &lt;&lt;</a:t>
            </a:r>
            <a:r>
              <a:rPr lang="it-IT" sz="2600" b="1" i="1" dirty="0" smtClean="0">
                <a:effectLst>
                  <a:outerShdw blurRad="38100" dist="38100" dir="2700000" algn="tl">
                    <a:srgbClr val="000000">
                      <a:alpha val="43137"/>
                    </a:srgbClr>
                  </a:outerShdw>
                </a:effectLst>
              </a:rPr>
              <a:t>Il virus è partito da un pipistrello che stava in mezzo a una foresta in Cina. Questo pipistrello è entrato in una catena alimentare nella quale non doveva entrare. Alla fine si è arrivato all’uomo, con la stessa carica di novità di un asteroide che fa precipitare sulla terra un elemento chimico sconosciuto, verso cui non  abbiamo anticorpi&gt;&gt;</a:t>
            </a:r>
            <a:endParaRPr lang="it-IT" sz="2600" b="1" i="1" dirty="0" smtClean="0"/>
          </a:p>
          <a:p>
            <a:endParaRPr lang="it-IT" dirty="0"/>
          </a:p>
        </p:txBody>
      </p:sp>
      <p:pic>
        <p:nvPicPr>
          <p:cNvPr id="4" name="Picture 2" descr="Coronavirus: tutto quello che serve sapere (per evitare la psicosi ..."/>
          <p:cNvPicPr>
            <a:picLocks noChangeAspect="1" noChangeArrowheads="1"/>
          </p:cNvPicPr>
          <p:nvPr/>
        </p:nvPicPr>
        <p:blipFill>
          <a:blip r:embed="rId3" cstate="print"/>
          <a:srcRect/>
          <a:stretch>
            <a:fillRect/>
          </a:stretch>
        </p:blipFill>
        <p:spPr bwMode="auto">
          <a:xfrm>
            <a:off x="71406" y="1714488"/>
            <a:ext cx="2357421"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rgbClr val="FF0000"/>
                </a:solidFill>
                <a:effectLst>
                  <a:outerShdw blurRad="38100" dist="38100" dir="2700000" algn="tl">
                    <a:srgbClr val="000000">
                      <a:alpha val="43137"/>
                    </a:srgbClr>
                  </a:outerShdw>
                </a:effectLst>
              </a:rPr>
              <a:t>COVID 2-19: </a:t>
            </a:r>
            <a:r>
              <a:rPr lang="it-IT" sz="2800" b="1" i="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Paziente zero in Italia</a:t>
            </a:r>
            <a:r>
              <a:rPr lang="it-IT" sz="2800" b="1" i="1" dirty="0" smtClean="0">
                <a:effectLst>
                  <a:outerShdw blurRad="38100" dist="38100" dir="2700000" algn="tl">
                    <a:srgbClr val="000000">
                      <a:alpha val="43137"/>
                    </a:srgbClr>
                  </a:outerShdw>
                </a:effectLst>
              </a:rPr>
              <a:t>”</a:t>
            </a:r>
            <a:endParaRPr lang="it-IT" sz="2800"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571736" y="1600201"/>
            <a:ext cx="6115064" cy="3971940"/>
          </a:xfrm>
        </p:spPr>
        <p:txBody>
          <a:bodyPr>
            <a:normAutofit fontScale="92500" lnSpcReduction="10000"/>
          </a:bodyPr>
          <a:lstStyle/>
          <a:p>
            <a:r>
              <a:rPr lang="it-IT" dirty="0" smtClean="0"/>
              <a:t>Il Prof. </a:t>
            </a:r>
            <a:r>
              <a:rPr lang="it-IT" b="1" dirty="0" smtClean="0">
                <a:solidFill>
                  <a:srgbClr val="C00000"/>
                </a:solidFill>
                <a:effectLst>
                  <a:outerShdw blurRad="38100" dist="38100" dir="2700000" algn="tl">
                    <a:srgbClr val="000000">
                      <a:alpha val="43137"/>
                    </a:srgbClr>
                  </a:outerShdw>
                </a:effectLst>
              </a:rPr>
              <a:t>Pierluigi </a:t>
            </a:r>
            <a:r>
              <a:rPr lang="it-IT" b="1" dirty="0" err="1" smtClean="0">
                <a:solidFill>
                  <a:srgbClr val="C00000"/>
                </a:solidFill>
                <a:effectLst>
                  <a:outerShdw blurRad="38100" dist="38100" dir="2700000" algn="tl">
                    <a:srgbClr val="000000">
                      <a:alpha val="43137"/>
                    </a:srgbClr>
                  </a:outerShdw>
                </a:effectLst>
              </a:rPr>
              <a:t>Lopalco</a:t>
            </a:r>
            <a:r>
              <a:rPr lang="it-IT" b="1" dirty="0" smtClean="0">
                <a:solidFill>
                  <a:srgbClr val="C00000"/>
                </a:solidFill>
                <a:effectLst>
                  <a:outerShdw blurRad="38100" dist="38100" dir="2700000" algn="tl">
                    <a:srgbClr val="000000">
                      <a:alpha val="43137"/>
                    </a:srgbClr>
                  </a:outerShdw>
                </a:effectLst>
              </a:rPr>
              <a:t> </a:t>
            </a:r>
            <a:r>
              <a:rPr lang="it-IT" dirty="0" smtClean="0"/>
              <a:t>, Epidemiologo dell’Università di Pisa nonché ricercatore presso il Centro Europeo per la prevenzione e il controllo delle “Malattie di Stoccolma”. </a:t>
            </a:r>
            <a:r>
              <a:rPr lang="it-IT" b="1" i="1" dirty="0" err="1" smtClean="0">
                <a:solidFill>
                  <a:srgbClr val="C00000"/>
                </a:solidFill>
              </a:rPr>
              <a:t>Lopalco</a:t>
            </a:r>
            <a:r>
              <a:rPr lang="it-IT" b="1" i="1" dirty="0" smtClean="0">
                <a:solidFill>
                  <a:srgbClr val="C00000"/>
                </a:solidFill>
              </a:rPr>
              <a:t> afferma</a:t>
            </a:r>
            <a:r>
              <a:rPr lang="it-IT" dirty="0" smtClean="0"/>
              <a:t>: </a:t>
            </a:r>
            <a:r>
              <a:rPr lang="it-IT" b="1" i="1" dirty="0" smtClean="0"/>
              <a:t>&lt;&lt;Siamo quasi certi che il “</a:t>
            </a:r>
            <a:r>
              <a:rPr lang="it-IT" b="1" i="1" dirty="0" smtClean="0">
                <a:solidFill>
                  <a:srgbClr val="002060"/>
                </a:solidFill>
              </a:rPr>
              <a:t>Paziente Zero</a:t>
            </a:r>
            <a:r>
              <a:rPr lang="it-IT" b="1" i="1" dirty="0" smtClean="0"/>
              <a:t>” Italiano risale alla fine del mese di Dicembre 2019&gt;&gt; </a:t>
            </a:r>
          </a:p>
          <a:p>
            <a:endParaRPr lang="it-IT" dirty="0"/>
          </a:p>
        </p:txBody>
      </p:sp>
      <p:pic>
        <p:nvPicPr>
          <p:cNvPr id="4"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71406" y="1785926"/>
            <a:ext cx="2357421" cy="18573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470"/>
          </a:xfrm>
        </p:spPr>
        <p:txBody>
          <a:bodyPr>
            <a:normAutofit/>
          </a:bodyPr>
          <a:lstStyle/>
          <a:p>
            <a:r>
              <a:rPr lang="it-IT" sz="3600" b="1" dirty="0" smtClean="0">
                <a:solidFill>
                  <a:srgbClr val="FF0000"/>
                </a:solidFill>
                <a:effectLst>
                  <a:outerShdw blurRad="38100" dist="38100" dir="2700000" algn="tl">
                    <a:srgbClr val="000000">
                      <a:alpha val="43137"/>
                    </a:srgbClr>
                  </a:outerShdw>
                </a:effectLst>
              </a:rPr>
              <a:t>COVID 2-19: </a:t>
            </a:r>
            <a:r>
              <a:rPr lang="it-IT" sz="3600" b="1" dirty="0" smtClean="0">
                <a:effectLst>
                  <a:outerShdw blurRad="38100" dist="38100" dir="2700000" algn="tl">
                    <a:srgbClr val="000000">
                      <a:alpha val="43137"/>
                    </a:srgbClr>
                  </a:outerShdw>
                </a:effectLst>
              </a:rPr>
              <a:t>“</a:t>
            </a:r>
            <a:r>
              <a:rPr lang="it-IT" sz="2800" b="1" i="1" u="sng" dirty="0" smtClean="0">
                <a:effectLst>
                  <a:outerShdw blurRad="38100" dist="38100" dir="2700000" algn="tl">
                    <a:srgbClr val="000000">
                      <a:alpha val="43137"/>
                    </a:srgbClr>
                  </a:outerShdw>
                </a:effectLst>
              </a:rPr>
              <a:t>Modalità di trasmissione</a:t>
            </a:r>
            <a:r>
              <a:rPr lang="it-IT" sz="3600" b="1" dirty="0" smtClean="0">
                <a:effectLst>
                  <a:outerShdw blurRad="38100" dist="38100" dir="2700000" algn="tl">
                    <a:srgbClr val="000000">
                      <a:alpha val="43137"/>
                    </a:srgbClr>
                  </a:outerShdw>
                </a:effectLst>
              </a:rPr>
              <a:t>”</a:t>
            </a:r>
            <a:endParaRPr lang="it-IT" sz="3600"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857488" y="1214422"/>
            <a:ext cx="5829312" cy="3500462"/>
          </a:xfrm>
        </p:spPr>
        <p:txBody>
          <a:bodyPr>
            <a:normAutofit fontScale="92500" lnSpcReduction="10000"/>
          </a:bodyPr>
          <a:lstStyle/>
          <a:p>
            <a:pPr>
              <a:buClr>
                <a:srgbClr val="C00000"/>
              </a:buClr>
              <a:buFont typeface="Wingdings" pitchFamily="2" charset="2"/>
              <a:buChar char="§"/>
            </a:pPr>
            <a:r>
              <a:rPr lang="it-IT" sz="2000" b="1" i="1" dirty="0"/>
              <a:t>I</a:t>
            </a:r>
            <a:r>
              <a:rPr lang="it-IT" sz="2000" b="1" i="1" dirty="0" smtClean="0"/>
              <a:t>l nuovo Coronavirus, responsabile della malattia respiratoria COVID-19, può essere trasmesso da persona a persona tramite un contatto stretto con un caso contagiato “sintomatico o asintomatico”</a:t>
            </a:r>
          </a:p>
          <a:p>
            <a:pPr>
              <a:buClr>
                <a:srgbClr val="C00000"/>
              </a:buClr>
              <a:buFont typeface="Wingdings" pitchFamily="2" charset="2"/>
              <a:buChar char="§"/>
            </a:pPr>
            <a:r>
              <a:rPr lang="it-IT" sz="2000" b="1" i="1" dirty="0" smtClean="0"/>
              <a:t>Il COVID 2-19 si diffonde principalmente attraverso il contatto stretto con una persona malata. La via primaria sono le  goccioline del respiro delle persone infette ad esempio tramite:</a:t>
            </a:r>
          </a:p>
          <a:p>
            <a:pPr>
              <a:buClr>
                <a:srgbClr val="002060"/>
              </a:buClr>
              <a:buFont typeface="Wingdings" pitchFamily="2" charset="2"/>
              <a:buChar char="Ø"/>
            </a:pPr>
            <a:r>
              <a:rPr lang="it-IT" sz="2000" b="1" i="1" dirty="0">
                <a:solidFill>
                  <a:srgbClr val="C00000"/>
                </a:solidFill>
                <a:effectLst>
                  <a:outerShdw blurRad="38100" dist="38100" dir="2700000" algn="tl">
                    <a:srgbClr val="000000">
                      <a:alpha val="43137"/>
                    </a:srgbClr>
                  </a:outerShdw>
                </a:effectLst>
              </a:rPr>
              <a:t>L</a:t>
            </a:r>
            <a:r>
              <a:rPr lang="it-IT" sz="2000" b="1" i="1" dirty="0" smtClean="0">
                <a:solidFill>
                  <a:srgbClr val="C00000"/>
                </a:solidFill>
                <a:effectLst>
                  <a:outerShdw blurRad="38100" dist="38100" dir="2700000" algn="tl">
                    <a:srgbClr val="000000">
                      <a:alpha val="43137"/>
                    </a:srgbClr>
                  </a:outerShdw>
                </a:effectLst>
              </a:rPr>
              <a:t>a saliva, tossendo e starnutendo</a:t>
            </a:r>
          </a:p>
          <a:p>
            <a:pPr>
              <a:buClr>
                <a:srgbClr val="002060"/>
              </a:buClr>
              <a:buFont typeface="Wingdings" pitchFamily="2" charset="2"/>
              <a:buChar char="Ø"/>
            </a:pPr>
            <a:r>
              <a:rPr lang="it-IT" sz="2000" b="1" i="1" dirty="0">
                <a:solidFill>
                  <a:srgbClr val="C00000"/>
                </a:solidFill>
                <a:effectLst>
                  <a:outerShdw blurRad="38100" dist="38100" dir="2700000" algn="tl">
                    <a:srgbClr val="000000">
                      <a:alpha val="43137"/>
                    </a:srgbClr>
                  </a:outerShdw>
                </a:effectLst>
              </a:rPr>
              <a:t>C</a:t>
            </a:r>
            <a:r>
              <a:rPr lang="it-IT" sz="2000" b="1" i="1" dirty="0" smtClean="0">
                <a:solidFill>
                  <a:srgbClr val="C00000"/>
                </a:solidFill>
                <a:effectLst>
                  <a:outerShdw blurRad="38100" dist="38100" dir="2700000" algn="tl">
                    <a:srgbClr val="000000">
                      <a:alpha val="43137"/>
                    </a:srgbClr>
                  </a:outerShdw>
                </a:effectLst>
              </a:rPr>
              <a:t>ontatti diretti personali</a:t>
            </a:r>
          </a:p>
          <a:p>
            <a:pPr>
              <a:buClr>
                <a:srgbClr val="002060"/>
              </a:buClr>
              <a:buFont typeface="Wingdings" pitchFamily="2" charset="2"/>
              <a:buChar char="Ø"/>
            </a:pPr>
            <a:r>
              <a:rPr lang="it-IT" sz="2000" b="1" i="1" dirty="0">
                <a:solidFill>
                  <a:srgbClr val="C00000"/>
                </a:solidFill>
                <a:effectLst>
                  <a:outerShdw blurRad="38100" dist="38100" dir="2700000" algn="tl">
                    <a:srgbClr val="000000">
                      <a:alpha val="43137"/>
                    </a:srgbClr>
                  </a:outerShdw>
                </a:effectLst>
              </a:rPr>
              <a:t>L</a:t>
            </a:r>
            <a:r>
              <a:rPr lang="it-IT" sz="2000" b="1" i="1" dirty="0" smtClean="0">
                <a:solidFill>
                  <a:srgbClr val="C00000"/>
                </a:solidFill>
                <a:effectLst>
                  <a:outerShdw blurRad="38100" dist="38100" dir="2700000" algn="tl">
                    <a:srgbClr val="000000">
                      <a:alpha val="43137"/>
                    </a:srgbClr>
                  </a:outerShdw>
                </a:effectLst>
              </a:rPr>
              <a:t>e mani, ad esempio toccando con le mani contaminate (non ancora lavate) bocca, naso o occhi</a:t>
            </a:r>
          </a:p>
          <a:p>
            <a:endParaRPr lang="it-IT" sz="2000" b="1" i="1" dirty="0"/>
          </a:p>
        </p:txBody>
      </p:sp>
      <p:sp>
        <p:nvSpPr>
          <p:cNvPr id="4" name="CasellaDiTesto 3"/>
          <p:cNvSpPr txBox="1"/>
          <p:nvPr/>
        </p:nvSpPr>
        <p:spPr>
          <a:xfrm>
            <a:off x="500034" y="4847594"/>
            <a:ext cx="8429684" cy="1938992"/>
          </a:xfrm>
          <a:prstGeom prst="rect">
            <a:avLst/>
          </a:prstGeom>
          <a:solidFill>
            <a:srgbClr val="FFC000"/>
          </a:solidFill>
        </p:spPr>
        <p:txBody>
          <a:bodyPr wrap="square" rtlCol="0">
            <a:spAutoFit/>
          </a:bodyPr>
          <a:lstStyle/>
          <a:p>
            <a:r>
              <a:rPr lang="it-IT" sz="2000" b="1" i="1" dirty="0" smtClean="0"/>
              <a:t>In casi rari il contagio può avvenire attraverso contaminazione fecale.</a:t>
            </a:r>
            <a:br>
              <a:rPr lang="it-IT" sz="2000" b="1" i="1" dirty="0" smtClean="0"/>
            </a:br>
            <a:r>
              <a:rPr lang="it-IT" sz="2000" b="1" i="1" dirty="0" smtClean="0"/>
              <a:t>Normalmente le malattie respiratorie non si </a:t>
            </a:r>
            <a:r>
              <a:rPr lang="it-IT" sz="2000" b="1" i="1" dirty="0" err="1" smtClean="0"/>
              <a:t>tramettono</a:t>
            </a:r>
            <a:r>
              <a:rPr lang="it-IT" sz="2000" b="1" i="1" dirty="0" smtClean="0"/>
              <a:t> con gli alimenti, che comunque devono essere manipolati rispettando le buone pratiche igieniche ed evitando il contatto fra alimenti crudi e cotti</a:t>
            </a:r>
            <a:r>
              <a:rPr lang="it-IT" sz="2000" dirty="0" smtClean="0"/>
              <a:t/>
            </a:r>
            <a:br>
              <a:rPr lang="it-IT" sz="2000" dirty="0" smtClean="0"/>
            </a:br>
            <a:r>
              <a:rPr lang="it-IT" sz="2000" b="1" dirty="0" smtClean="0">
                <a:solidFill>
                  <a:srgbClr val="C00000"/>
                </a:solidFill>
                <a:effectLst>
                  <a:outerShdw blurRad="38100" dist="38100" dir="2700000" algn="tl">
                    <a:srgbClr val="000000">
                      <a:alpha val="43137"/>
                    </a:srgbClr>
                  </a:outerShdw>
                </a:effectLst>
              </a:rPr>
              <a:t>Altri studi sono in corso per comprendere meglio le modalità di trasmissione del virus</a:t>
            </a:r>
            <a:endParaRPr lang="it-IT" sz="2000" b="1" dirty="0">
              <a:solidFill>
                <a:srgbClr val="C00000"/>
              </a:solidFill>
              <a:effectLst>
                <a:outerShdw blurRad="38100" dist="38100" dir="2700000" algn="tl">
                  <a:srgbClr val="000000">
                    <a:alpha val="43137"/>
                  </a:srgbClr>
                </a:outerShdw>
              </a:effectLst>
            </a:endParaRPr>
          </a:p>
        </p:txBody>
      </p:sp>
      <p:pic>
        <p:nvPicPr>
          <p:cNvPr id="5" name="Picture 2" descr="Coronavirus: tutto quello che serve sapere (per evitare la psicosi ..."/>
          <p:cNvPicPr>
            <a:picLocks noChangeAspect="1" noChangeArrowheads="1"/>
          </p:cNvPicPr>
          <p:nvPr/>
        </p:nvPicPr>
        <p:blipFill>
          <a:blip r:embed="rId2" cstate="print"/>
          <a:srcRect/>
          <a:stretch>
            <a:fillRect/>
          </a:stretch>
        </p:blipFill>
        <p:spPr bwMode="auto">
          <a:xfrm>
            <a:off x="71406" y="1214422"/>
            <a:ext cx="2357421" cy="1857388"/>
          </a:xfrm>
          <a:prstGeom prst="rect">
            <a:avLst/>
          </a:prstGeom>
          <a:noFill/>
        </p:spPr>
      </p:pic>
      <p:sp>
        <p:nvSpPr>
          <p:cNvPr id="6" name="CasellaDiTesto 5"/>
          <p:cNvSpPr txBox="1"/>
          <p:nvPr/>
        </p:nvSpPr>
        <p:spPr>
          <a:xfrm>
            <a:off x="71406" y="3143248"/>
            <a:ext cx="2357422" cy="1600438"/>
          </a:xfrm>
          <a:prstGeom prst="rect">
            <a:avLst/>
          </a:prstGeom>
          <a:solidFill>
            <a:srgbClr val="002060"/>
          </a:solidFill>
        </p:spPr>
        <p:txBody>
          <a:bodyPr wrap="square" rtlCol="0">
            <a:spAutoFit/>
          </a:bodyPr>
          <a:lstStyle/>
          <a:p>
            <a:r>
              <a:rPr lang="it-IT" sz="1400" b="1" i="1" dirty="0" smtClean="0">
                <a:solidFill>
                  <a:schemeClr val="bg1"/>
                </a:solidFill>
              </a:rPr>
              <a:t>No, al momento non vi è alcuna evidenza scientifica che gli animali da compagnia, quali cani e gatti, abbiano contratto l’infezione o possano diffonderla</a:t>
            </a:r>
            <a:endParaRPr lang="it-IT" sz="14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3311</Words>
  <Application>Microsoft Office PowerPoint</Application>
  <PresentationFormat>Presentazione su schermo (4:3)</PresentationFormat>
  <Paragraphs>214</Paragraphs>
  <Slides>41</Slides>
  <Notes>13</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COVID 2-19: “Un virus terribile o un virus ingigantito?”</vt:lpstr>
      <vt:lpstr>Diapositiva 2</vt:lpstr>
      <vt:lpstr>COVID 2-19: “Che cos’è un virus”</vt:lpstr>
      <vt:lpstr>Diapositiva 4</vt:lpstr>
      <vt:lpstr>COVID 2-19: “Identikit”</vt:lpstr>
      <vt:lpstr>COVID 2-19: “Com’è comparso” </vt:lpstr>
      <vt:lpstr>COVID 2-19: “Cosa afferma la Comunità Scientifica a proposito della  fonte dell’infezione” </vt:lpstr>
      <vt:lpstr>COVID 2-19: “Paziente zero in Italia”</vt:lpstr>
      <vt:lpstr>COVID 2-19: “Modalità di trasmissione”</vt:lpstr>
      <vt:lpstr>COVID 2-19: “Meccanismo patogenetico”</vt:lpstr>
      <vt:lpstr>Diapositiva 11</vt:lpstr>
      <vt:lpstr>COVID 2-19: “Sintomi e segni”</vt:lpstr>
      <vt:lpstr>COVID 2-19 versus INFLUENZA</vt:lpstr>
      <vt:lpstr>COVID 2-19: “Periodo di incubazione”</vt:lpstr>
      <vt:lpstr>COVID 2-19: “Diagnosi”</vt:lpstr>
      <vt:lpstr>COVID 2-19: “Prevenzione”</vt:lpstr>
      <vt:lpstr>COVID 2-19: “Quando resistono al di fuori di un essere vivente”</vt:lpstr>
      <vt:lpstr>COVID 2-19: “DIP (Dispositivi di Prevenzione Individuale)”</vt:lpstr>
      <vt:lpstr>Diapositiva 19</vt:lpstr>
      <vt:lpstr>Diapositiva 20</vt:lpstr>
      <vt:lpstr>Diapositiva 21</vt:lpstr>
      <vt:lpstr> COVID 2-19: “Definizione di contatto stretto”  </vt:lpstr>
      <vt:lpstr>COVID 2-19: “Come comportarsi dopo contatto stretto”</vt:lpstr>
      <vt:lpstr>COVID 2-19: “Trattamento farmacologico”</vt:lpstr>
      <vt:lpstr>COVID 2-19: “Meccanismo patogenetico e risvolti terapeutici”</vt:lpstr>
      <vt:lpstr>COVID 2-19: “Gravidanza”</vt:lpstr>
      <vt:lpstr>COVID 2-19: “Danni fetali”</vt:lpstr>
      <vt:lpstr>COVID 2-19: “Come parametrare il contagio”</vt:lpstr>
      <vt:lpstr>COVID 2-19: “Il Tempo Medio”</vt:lpstr>
      <vt:lpstr>COVID 2-19: “Sistema EPIRISK”</vt:lpstr>
      <vt:lpstr>Diapositiva 31</vt:lpstr>
      <vt:lpstr>COVID 2-19: “E’ giustificato l’allarmismo”</vt:lpstr>
      <vt:lpstr>COVID 2-19: “Statistiche dell’OMS”  1</vt:lpstr>
      <vt:lpstr>COVID 2-19: “Statistiche del CDC di Atlanta”</vt:lpstr>
      <vt:lpstr>COVID 2-19: “Statistiche del CDC di Atlanta”</vt:lpstr>
      <vt:lpstr>COVID 2-19: “Hanno senso le misure restrittive e la quarantena ?”</vt:lpstr>
      <vt:lpstr>Diapositiva 37</vt:lpstr>
      <vt:lpstr>COVID 2-19: “Cosa ci ha rivelato”</vt:lpstr>
      <vt:lpstr>Diapositiva 39</vt:lpstr>
      <vt:lpstr>COVID 2-19: “Percezione pubblica dell’epidemia”</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2-19: “Un virus terribile o un virus ingigantito?”</dc:title>
  <dc:creator>Mario</dc:creator>
  <cp:lastModifiedBy>Mario</cp:lastModifiedBy>
  <cp:revision>88</cp:revision>
  <dcterms:created xsi:type="dcterms:W3CDTF">2020-04-03T14:20:18Z</dcterms:created>
  <dcterms:modified xsi:type="dcterms:W3CDTF">2020-04-06T22:58:01Z</dcterms:modified>
</cp:coreProperties>
</file>